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309" r:id="rId3"/>
    <p:sldId id="312" r:id="rId4"/>
    <p:sldId id="304" r:id="rId5"/>
    <p:sldId id="307" r:id="rId6"/>
    <p:sldId id="305" r:id="rId7"/>
    <p:sldId id="317" r:id="rId8"/>
    <p:sldId id="316" r:id="rId9"/>
    <p:sldId id="313" r:id="rId10"/>
    <p:sldId id="31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980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3750" autoAdjust="0"/>
  </p:normalViewPr>
  <p:slideViewPr>
    <p:cSldViewPr>
      <p:cViewPr varScale="1">
        <p:scale>
          <a:sx n="71" d="100"/>
          <a:sy n="71" d="100"/>
        </p:scale>
        <p:origin x="-89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739AD-0370-B546-9D68-8BE6EE7D6A50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C3189-D21F-B147-908F-1BC9F303BEB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70603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412776"/>
            <a:ext cx="4402832" cy="1143000"/>
          </a:xfrm>
          <a:prstGeom prst="rect">
            <a:avLst/>
          </a:prstGeom>
        </p:spPr>
        <p:txBody>
          <a:bodyPr vert="horz"/>
          <a:lstStyle>
            <a:lvl1pPr algn="l">
              <a:defRPr sz="2800" b="1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21474" y="4437112"/>
            <a:ext cx="757891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AU" sz="2000" b="1">
                <a:solidFill>
                  <a:schemeClr val="bg1"/>
                </a:solidFill>
                <a:latin typeface="Arial"/>
                <a:cs typeface="Arial"/>
              </a:rPr>
              <a:t>Mark Richards</a:t>
            </a:r>
            <a:endParaRPr lang="en-AU" sz="2000" b="1" baseline="0">
              <a:solidFill>
                <a:schemeClr val="bg1"/>
              </a:solidFill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en-AU" sz="2000" b="1">
                <a:solidFill>
                  <a:srgbClr val="00B050"/>
                </a:solidFill>
                <a:latin typeface="Arial"/>
                <a:cs typeface="Arial"/>
              </a:rPr>
              <a:t>Coactivation</a:t>
            </a:r>
            <a:endParaRPr lang="en-AU" sz="1800" b="1">
              <a:solidFill>
                <a:srgbClr val="00B050"/>
              </a:solidFill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en-AU" sz="1600" b="1">
                <a:solidFill>
                  <a:srgbClr val="FF0000"/>
                </a:solidFill>
                <a:latin typeface="Arial"/>
                <a:cs typeface="Arial"/>
              </a:rPr>
              <a:t>     </a:t>
            </a:r>
            <a:r>
              <a:rPr lang="en-AU" sz="1900" b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AU" sz="1900" b="0">
                <a:solidFill>
                  <a:srgbClr val="CFCFCF"/>
                </a:solidFill>
                <a:latin typeface="Arial"/>
                <a:cs typeface="Arial"/>
              </a:rPr>
              <a:t> </a:t>
            </a:r>
            <a:r>
              <a:rPr lang="en-AU" sz="1800" b="0">
                <a:solidFill>
                  <a:srgbClr val="CFCFCF"/>
                </a:solidFill>
                <a:latin typeface="Arial"/>
                <a:cs typeface="Arial"/>
              </a:rPr>
              <a:t>@</a:t>
            </a:r>
            <a:r>
              <a:rPr lang="en-AU" sz="1800" b="0" err="1">
                <a:solidFill>
                  <a:srgbClr val="CFCFCF"/>
                </a:solidFill>
                <a:latin typeface="Arial"/>
                <a:cs typeface="Arial"/>
              </a:rPr>
              <a:t>MarkAtScale</a:t>
            </a:r>
            <a:r>
              <a:rPr lang="en-AU" sz="1800" b="0">
                <a:solidFill>
                  <a:srgbClr val="CFCFCF"/>
                </a:solidFill>
                <a:latin typeface="Arial"/>
                <a:cs typeface="Arial"/>
              </a:rPr>
              <a:t> 		</a:t>
            </a:r>
          </a:p>
          <a:p>
            <a:pPr>
              <a:lnSpc>
                <a:spcPct val="120000"/>
              </a:lnSpc>
            </a:pPr>
            <a:r>
              <a:rPr lang="en-AU" sz="1800" b="0">
                <a:solidFill>
                  <a:srgbClr val="CFCFCF"/>
                </a:solidFill>
                <a:latin typeface="Arial"/>
                <a:cs typeface="Arial"/>
              </a:rPr>
              <a:t>       </a:t>
            </a:r>
            <a:r>
              <a:rPr lang="en-AU" sz="1800" b="0" err="1">
                <a:solidFill>
                  <a:srgbClr val="CFCFCF"/>
                </a:solidFill>
                <a:latin typeface="Arial"/>
                <a:cs typeface="Arial"/>
              </a:rPr>
              <a:t>www.agilenotanarchy.com</a:t>
            </a:r>
            <a:endParaRPr lang="en-AU" sz="1800" b="0">
              <a:solidFill>
                <a:srgbClr val="CFCFCF"/>
              </a:solidFill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en-AU" sz="1800" b="0">
                <a:solidFill>
                  <a:srgbClr val="CFCFCF"/>
                </a:solidFill>
                <a:latin typeface="Arial"/>
                <a:cs typeface="Arial"/>
              </a:rPr>
              <a:t>      </a:t>
            </a:r>
            <a:r>
              <a:rPr lang="en-AU" sz="1800" b="0">
                <a:solidFill>
                  <a:srgbClr val="CFCFCF"/>
                </a:solidFill>
                <a:latin typeface="+mn-lt"/>
                <a:cs typeface="Arial"/>
              </a:rPr>
              <a:t> mark@coactivation.com</a:t>
            </a:r>
            <a:endParaRPr lang="en-AU" sz="1800" b="0">
              <a:solidFill>
                <a:srgbClr val="CFCFCF"/>
              </a:solidFill>
              <a:latin typeface="Arial"/>
              <a:cs typeface="Arial"/>
            </a:endParaRPr>
          </a:p>
          <a:p>
            <a:pPr>
              <a:lnSpc>
                <a:spcPct val="120000"/>
              </a:lnSpc>
            </a:pPr>
            <a:r>
              <a:rPr lang="en-AU" sz="1800" b="0">
                <a:solidFill>
                  <a:srgbClr val="CFCFCF"/>
                </a:solidFill>
                <a:latin typeface="Arial"/>
                <a:cs typeface="Arial"/>
              </a:rPr>
              <a:t>       </a:t>
            </a:r>
            <a:endParaRPr lang="en-AU" sz="1600" b="1">
              <a:solidFill>
                <a:srgbClr val="CFCFCF"/>
              </a:solidFill>
              <a:latin typeface="Arial"/>
              <a:cs typeface="Arial"/>
            </a:endParaRPr>
          </a:p>
        </p:txBody>
      </p:sp>
      <p:pic>
        <p:nvPicPr>
          <p:cNvPr id="30" name="Picture 29" descr="Twitter_logo_blue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354" y="5301208"/>
            <a:ext cx="354246" cy="288000"/>
          </a:xfrm>
          <a:prstGeom prst="rect">
            <a:avLst/>
          </a:prstGeom>
        </p:spPr>
      </p:pic>
      <p:sp>
        <p:nvSpPr>
          <p:cNvPr id="19" name="TextBox 18"/>
          <p:cNvSpPr txBox="1"/>
          <p:nvPr userDrawn="1"/>
        </p:nvSpPr>
        <p:spPr>
          <a:xfrm>
            <a:off x="-874195" y="97323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29" name="Picture 28" descr="gmail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11560" y="5949280"/>
            <a:ext cx="324000" cy="324000"/>
          </a:xfrm>
          <a:prstGeom prst="rect">
            <a:avLst/>
          </a:prstGeom>
        </p:spPr>
      </p:pic>
      <p:pic>
        <p:nvPicPr>
          <p:cNvPr id="33" name="Picture 32" descr="blogger_logo2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36" y="5621392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67847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447350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 userDrawn="1"/>
        </p:nvCxnSpPr>
        <p:spPr>
          <a:xfrm>
            <a:off x="-6069" y="908720"/>
            <a:ext cx="9145016" cy="0"/>
          </a:xfrm>
          <a:prstGeom prst="line">
            <a:avLst/>
          </a:prstGeom>
          <a:ln w="508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-6069" y="5963135"/>
            <a:ext cx="9150069" cy="0"/>
          </a:xfrm>
          <a:prstGeom prst="line">
            <a:avLst/>
          </a:prstGeom>
          <a:ln w="50800" cmpd="sng">
            <a:solidFill>
              <a:srgbClr val="F23F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0"/>
          <p:cNvSpPr>
            <a:spLocks noGrp="1"/>
          </p:cNvSpPr>
          <p:nvPr>
            <p:ph type="body" sz="quarter" idx="10"/>
          </p:nvPr>
        </p:nvSpPr>
        <p:spPr>
          <a:xfrm>
            <a:off x="611188" y="1125538"/>
            <a:ext cx="7993062" cy="46799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 dirty="0"/>
          </a:p>
        </p:txBody>
      </p:sp>
      <p:sp>
        <p:nvSpPr>
          <p:cNvPr id="10" name="Title 2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523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764506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24744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64506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-6069" y="908720"/>
            <a:ext cx="9145016" cy="0"/>
          </a:xfrm>
          <a:prstGeom prst="line">
            <a:avLst/>
          </a:prstGeom>
          <a:ln w="50800" cmpd="sng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-6069" y="5963135"/>
            <a:ext cx="9150069" cy="0"/>
          </a:xfrm>
          <a:prstGeom prst="line">
            <a:avLst/>
          </a:prstGeom>
          <a:ln w="50800" cmpd="sng">
            <a:solidFill>
              <a:srgbClr val="F23F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490066"/>
          </a:xfrm>
          <a:prstGeom prst="rect">
            <a:avLst/>
          </a:prstGeom>
        </p:spPr>
        <p:txBody>
          <a:bodyPr vert="horz"/>
          <a:lstStyle>
            <a:lvl1pPr algn="l">
              <a:defRPr sz="2800">
                <a:solidFill>
                  <a:srgbClr val="D9D9D9"/>
                </a:solidFill>
                <a:latin typeface="Arial"/>
                <a:cs typeface="Arial"/>
              </a:defRPr>
            </a:lvl1pPr>
          </a:lstStyle>
          <a:p>
            <a:r>
              <a:rPr lang="en-AU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364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 userDrawn="1"/>
        </p:nvGrpSpPr>
        <p:grpSpPr>
          <a:xfrm>
            <a:off x="251520" y="4643551"/>
            <a:ext cx="4842614" cy="2169825"/>
            <a:chOff x="521474" y="4437112"/>
            <a:chExt cx="4842614" cy="2169825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521474" y="4437112"/>
              <a:ext cx="4842614" cy="21698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en-AU" sz="2000" b="1">
                  <a:solidFill>
                    <a:schemeClr val="bg1"/>
                  </a:solidFill>
                  <a:latin typeface="Arial"/>
                  <a:cs typeface="Arial"/>
                </a:rPr>
                <a:t>Mark Richards</a:t>
              </a:r>
              <a:endParaRPr lang="en-AU" sz="2000" b="1" baseline="0">
                <a:solidFill>
                  <a:schemeClr val="bg1"/>
                </a:solidFill>
                <a:latin typeface="Arial"/>
                <a:cs typeface="Arial"/>
              </a:endParaRPr>
            </a:p>
            <a:p>
              <a:pPr>
                <a:lnSpc>
                  <a:spcPct val="120000"/>
                </a:lnSpc>
              </a:pPr>
              <a:r>
                <a:rPr lang="en-AU" sz="2000" b="1">
                  <a:solidFill>
                    <a:srgbClr val="00B050"/>
                  </a:solidFill>
                  <a:latin typeface="Arial"/>
                  <a:cs typeface="Arial"/>
                </a:rPr>
                <a:t>Coactivation</a:t>
              </a:r>
              <a:endParaRPr lang="en-AU" sz="1800" b="1">
                <a:solidFill>
                  <a:srgbClr val="00B050"/>
                </a:solidFill>
                <a:latin typeface="Arial"/>
                <a:cs typeface="Arial"/>
              </a:endParaRPr>
            </a:p>
            <a:p>
              <a:pPr>
                <a:lnSpc>
                  <a:spcPct val="120000"/>
                </a:lnSpc>
              </a:pPr>
              <a:r>
                <a:rPr lang="en-AU" sz="1600" b="1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     </a:t>
              </a:r>
              <a:r>
                <a:rPr lang="en-AU" sz="1900" b="0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  </a:t>
              </a:r>
              <a:r>
                <a:rPr lang="en-AU" sz="1800" b="0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@</a:t>
              </a:r>
              <a:r>
                <a:rPr lang="en-AU" sz="1800" b="0" err="1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MarkAtScale</a:t>
              </a:r>
              <a:r>
                <a:rPr lang="en-AU" sz="1800" b="0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	</a:t>
              </a:r>
            </a:p>
            <a:p>
              <a:pPr>
                <a:lnSpc>
                  <a:spcPct val="120000"/>
                </a:lnSpc>
              </a:pPr>
              <a:r>
                <a:rPr lang="en-AU" sz="1800" b="0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       </a:t>
              </a:r>
              <a:r>
                <a:rPr lang="en-AU" sz="1800" b="0" err="1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www.agilenotanarchy.com</a:t>
              </a:r>
              <a:endParaRPr lang="en-AU" sz="1800" b="0">
                <a:solidFill>
                  <a:schemeClr val="tx1">
                    <a:lumMod val="90000"/>
                  </a:schemeClr>
                </a:solidFill>
                <a:latin typeface="Arial"/>
                <a:cs typeface="Arial"/>
              </a:endParaRPr>
            </a:p>
            <a:p>
              <a:pPr>
                <a:lnSpc>
                  <a:spcPct val="120000"/>
                </a:lnSpc>
              </a:pPr>
              <a:r>
                <a:rPr lang="en-AU" sz="1800" b="0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       </a:t>
              </a:r>
              <a:r>
                <a:rPr lang="en-AU" sz="1800" b="0">
                  <a:solidFill>
                    <a:schemeClr val="tx1">
                      <a:lumMod val="90000"/>
                    </a:schemeClr>
                  </a:solidFill>
                  <a:latin typeface="+mn-lt"/>
                  <a:cs typeface="Arial"/>
                </a:rPr>
                <a:t>mark@coactivation.com</a:t>
              </a:r>
              <a:endParaRPr lang="en-AU" sz="1800" b="0">
                <a:solidFill>
                  <a:schemeClr val="tx1">
                    <a:lumMod val="90000"/>
                  </a:schemeClr>
                </a:solidFill>
                <a:latin typeface="Arial"/>
                <a:cs typeface="Arial"/>
              </a:endParaRPr>
            </a:p>
            <a:p>
              <a:pPr>
                <a:lnSpc>
                  <a:spcPct val="120000"/>
                </a:lnSpc>
              </a:pPr>
              <a:r>
                <a:rPr lang="en-AU" sz="1800" b="0">
                  <a:solidFill>
                    <a:schemeClr val="tx1">
                      <a:lumMod val="90000"/>
                    </a:schemeClr>
                  </a:solidFill>
                  <a:latin typeface="Arial"/>
                  <a:cs typeface="Arial"/>
                </a:rPr>
                <a:t>       </a:t>
              </a:r>
              <a:endParaRPr lang="en-AU" sz="1600" b="1">
                <a:solidFill>
                  <a:schemeClr val="tx1">
                    <a:lumMod val="90000"/>
                  </a:schemeClr>
                </a:solidFill>
                <a:latin typeface="Arial"/>
                <a:cs typeface="Arial"/>
              </a:endParaRPr>
            </a:p>
          </p:txBody>
        </p:sp>
        <p:pic>
          <p:nvPicPr>
            <p:cNvPr id="11" name="Picture 10" descr="Twitter_logo_blue.png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354" y="5301208"/>
              <a:ext cx="354246" cy="288000"/>
            </a:xfrm>
            <a:prstGeom prst="rect">
              <a:avLst/>
            </a:prstGeom>
          </p:spPr>
        </p:pic>
        <p:pic>
          <p:nvPicPr>
            <p:cNvPr id="20" name="Picture 19" descr="gmail.pn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611560" y="5949280"/>
              <a:ext cx="324000" cy="324000"/>
            </a:xfrm>
            <a:prstGeom prst="rect">
              <a:avLst/>
            </a:prstGeom>
          </p:spPr>
        </p:pic>
        <p:pic>
          <p:nvPicPr>
            <p:cNvPr id="22" name="Picture 21" descr="blogger_logo2.png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27636" y="5621392"/>
              <a:ext cx="288000" cy="288000"/>
            </a:xfrm>
            <a:prstGeom prst="rect">
              <a:avLst/>
            </a:prstGeom>
          </p:spPr>
        </p:pic>
      </p:grpSp>
      <p:sp>
        <p:nvSpPr>
          <p:cNvPr id="19" name="TextBox 18"/>
          <p:cNvSpPr txBox="1"/>
          <p:nvPr userDrawn="1"/>
        </p:nvSpPr>
        <p:spPr>
          <a:xfrm>
            <a:off x="2303748" y="1988840"/>
            <a:ext cx="45365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b="1">
                <a:solidFill>
                  <a:schemeClr val="accent1"/>
                </a:solidFill>
                <a:latin typeface="Arial"/>
                <a:cs typeface="Arial"/>
              </a:rPr>
              <a:t>QUESTIONS?</a:t>
            </a:r>
          </a:p>
        </p:txBody>
      </p:sp>
    </p:spTree>
    <p:extLst>
      <p:ext uri="{BB962C8B-B14F-4D97-AF65-F5344CB8AC3E}">
        <p14:creationId xmlns="" xmlns:p14="http://schemas.microsoft.com/office/powerpoint/2010/main" val="385632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88438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0" r:id="rId2"/>
    <p:sldLayoutId id="2147483663" r:id="rId3"/>
    <p:sldLayoutId id="2147483653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4762872" cy="1143000"/>
          </a:xfrm>
        </p:spPr>
        <p:txBody>
          <a:bodyPr/>
          <a:lstStyle/>
          <a:p>
            <a:r>
              <a:rPr lang="en-US" sz="3600" dirty="0" err="1"/>
              <a:t>SAFe</a:t>
            </a:r>
            <a:r>
              <a:rPr lang="en-US" sz="3600" dirty="0"/>
              <a:t> City - </a:t>
            </a:r>
            <a:r>
              <a:rPr lang="en-US" sz="3600" dirty="0" err="1"/>
              <a:t>Módulo</a:t>
            </a:r>
            <a:r>
              <a:rPr lang="en-US" sz="3600" dirty="0"/>
              <a:t> 3</a:t>
            </a:r>
            <a:br>
              <a:rPr lang="en-US" sz="3600" dirty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PI Planning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4908286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Conclusiones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124744"/>
            <a:ext cx="849694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¿Como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sentido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¿Como ha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energía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estrategias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clave para el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éxito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Cual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principal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borrador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plan?</a:t>
            </a:r>
          </a:p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en-AU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4657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sz="2400" dirty="0"/>
              <a:t>Este </a:t>
            </a:r>
            <a:r>
              <a:rPr lang="en-AU" sz="2400" dirty="0" err="1"/>
              <a:t>es</a:t>
            </a:r>
            <a:r>
              <a:rPr lang="en-AU" sz="2400" dirty="0"/>
              <a:t> un </a:t>
            </a:r>
            <a:r>
              <a:rPr lang="en-AU" sz="2400" dirty="0" err="1"/>
              <a:t>evento</a:t>
            </a:r>
            <a:r>
              <a:rPr lang="en-AU" sz="2400" dirty="0"/>
              <a:t> </a:t>
            </a:r>
            <a:r>
              <a:rPr lang="en-AU" sz="2400" dirty="0" err="1"/>
              <a:t>marcado</a:t>
            </a:r>
            <a:r>
              <a:rPr lang="en-AU" sz="2400" dirty="0"/>
              <a:t> </a:t>
            </a:r>
            <a:r>
              <a:rPr lang="en-AU" sz="2400" dirty="0" err="1"/>
              <a:t>en</a:t>
            </a:r>
            <a:r>
              <a:rPr lang="en-AU" sz="2400" dirty="0"/>
              <a:t> 2 </a:t>
            </a:r>
            <a:r>
              <a:rPr lang="en-AU" sz="2400" dirty="0" err="1"/>
              <a:t>días</a:t>
            </a:r>
            <a:r>
              <a:rPr lang="en-AU" sz="2400" dirty="0"/>
              <a:t> de </a:t>
            </a:r>
            <a:r>
              <a:rPr lang="en-AU" sz="2400" dirty="0" err="1"/>
              <a:t>duración</a:t>
            </a:r>
            <a:r>
              <a:rPr lang="en-AU" sz="2400" dirty="0"/>
              <a:t> para </a:t>
            </a:r>
            <a:r>
              <a:rPr lang="en-AU" sz="2400" dirty="0" err="1"/>
              <a:t>cada</a:t>
            </a:r>
            <a:r>
              <a:rPr lang="en-AU" sz="2400" dirty="0"/>
              <a:t> ART (Agile Release Train).</a:t>
            </a:r>
          </a:p>
          <a:p>
            <a:r>
              <a:rPr lang="en-AU" sz="2400" dirty="0"/>
              <a:t>Product Management </a:t>
            </a:r>
            <a:r>
              <a:rPr lang="en-AU" sz="2400" dirty="0" err="1"/>
              <a:t>dispondrá</a:t>
            </a:r>
            <a:r>
              <a:rPr lang="en-AU" sz="2400" dirty="0"/>
              <a:t> de las Features </a:t>
            </a:r>
            <a:r>
              <a:rPr lang="en-AU" sz="2400" dirty="0" err="1"/>
              <a:t>priorizadas</a:t>
            </a:r>
            <a:r>
              <a:rPr lang="en-AU" sz="2400" dirty="0"/>
              <a:t> </a:t>
            </a:r>
            <a:r>
              <a:rPr lang="en-AU" sz="2400" dirty="0" err="1"/>
              <a:t>en</a:t>
            </a:r>
            <a:r>
              <a:rPr lang="en-AU" sz="2400" dirty="0"/>
              <a:t> </a:t>
            </a:r>
            <a:r>
              <a:rPr lang="en-AU" sz="2400" dirty="0" err="1"/>
              <a:t>su</a:t>
            </a:r>
            <a:r>
              <a:rPr lang="en-AU" sz="2400" dirty="0"/>
              <a:t> Roadmap y </a:t>
            </a:r>
            <a:r>
              <a:rPr lang="en-AU" sz="2400" dirty="0" err="1"/>
              <a:t>los</a:t>
            </a:r>
            <a:r>
              <a:rPr lang="en-AU" sz="2400" dirty="0"/>
              <a:t> </a:t>
            </a:r>
            <a:r>
              <a:rPr lang="en-AU" sz="2400" dirty="0" err="1"/>
              <a:t>equipos</a:t>
            </a:r>
            <a:r>
              <a:rPr lang="en-AU" sz="2400" dirty="0"/>
              <a:t> </a:t>
            </a:r>
            <a:r>
              <a:rPr lang="en-AU" sz="2400" dirty="0" err="1"/>
              <a:t>trabajarán</a:t>
            </a:r>
            <a:r>
              <a:rPr lang="en-AU" sz="2400" dirty="0"/>
              <a:t> </a:t>
            </a:r>
            <a:r>
              <a:rPr lang="en-AU" sz="2400" dirty="0" err="1"/>
              <a:t>conjuntamente</a:t>
            </a:r>
            <a:r>
              <a:rPr lang="en-AU" sz="2400" dirty="0"/>
              <a:t> para </a:t>
            </a:r>
            <a:r>
              <a:rPr lang="en-AU" sz="2400" dirty="0" err="1"/>
              <a:t>crear</a:t>
            </a:r>
            <a:r>
              <a:rPr lang="en-AU" sz="2400" dirty="0"/>
              <a:t> un Plan, </a:t>
            </a:r>
            <a:r>
              <a:rPr lang="en-AU" sz="2400" dirty="0" err="1"/>
              <a:t>atendiendo</a:t>
            </a:r>
            <a:r>
              <a:rPr lang="en-AU" sz="2400" dirty="0"/>
              <a:t> a las </a:t>
            </a:r>
            <a:r>
              <a:rPr lang="en-AU" sz="2400" dirty="0" err="1"/>
              <a:t>prioridades</a:t>
            </a:r>
            <a:r>
              <a:rPr lang="en-AU" sz="2400" dirty="0"/>
              <a:t> </a:t>
            </a:r>
            <a:r>
              <a:rPr lang="en-AU" sz="2400" dirty="0" err="1"/>
              <a:t>marcadas</a:t>
            </a:r>
            <a:r>
              <a:rPr lang="en-AU" sz="2400" dirty="0"/>
              <a:t>.</a:t>
            </a:r>
          </a:p>
          <a:p>
            <a:r>
              <a:rPr lang="en-AU" sz="2400" dirty="0"/>
              <a:t>Día 1, el </a:t>
            </a:r>
            <a:r>
              <a:rPr lang="en-AU" sz="2400" dirty="0" err="1"/>
              <a:t>objetivo</a:t>
            </a:r>
            <a:r>
              <a:rPr lang="en-AU" sz="2400" dirty="0"/>
              <a:t> </a:t>
            </a:r>
            <a:r>
              <a:rPr lang="en-AU" sz="2400" dirty="0" err="1"/>
              <a:t>es</a:t>
            </a:r>
            <a:r>
              <a:rPr lang="en-AU" sz="2400" dirty="0"/>
              <a:t> </a:t>
            </a:r>
            <a:r>
              <a:rPr lang="en-AU" sz="2400" dirty="0" err="1"/>
              <a:t>tener</a:t>
            </a:r>
            <a:r>
              <a:rPr lang="en-AU" sz="2400" dirty="0"/>
              <a:t> un </a:t>
            </a:r>
            <a:r>
              <a:rPr lang="en-AU" sz="2400" dirty="0" err="1"/>
              <a:t>borrador</a:t>
            </a:r>
            <a:r>
              <a:rPr lang="en-AU" sz="2400" dirty="0"/>
              <a:t> del Plan </a:t>
            </a:r>
            <a:r>
              <a:rPr lang="en-AU" sz="2400" dirty="0" err="1"/>
              <a:t>en</a:t>
            </a:r>
            <a:r>
              <a:rPr lang="en-AU" sz="2400" dirty="0"/>
              <a:t> el que se </a:t>
            </a:r>
            <a:r>
              <a:rPr lang="en-AU" sz="2400" dirty="0" err="1"/>
              <a:t>expongan</a:t>
            </a:r>
            <a:r>
              <a:rPr lang="en-AU" sz="2400" dirty="0"/>
              <a:t> </a:t>
            </a:r>
            <a:r>
              <a:rPr lang="en-AU" sz="2400" dirty="0" err="1"/>
              <a:t>los</a:t>
            </a:r>
            <a:r>
              <a:rPr lang="en-AU" sz="2400" dirty="0"/>
              <a:t> </a:t>
            </a:r>
            <a:r>
              <a:rPr lang="en-AU" sz="2400" dirty="0" err="1"/>
              <a:t>Objetivos</a:t>
            </a:r>
            <a:r>
              <a:rPr lang="en-AU" sz="2400" dirty="0"/>
              <a:t> y </a:t>
            </a:r>
            <a:r>
              <a:rPr lang="en-AU" sz="2400" dirty="0" err="1"/>
              <a:t>los</a:t>
            </a:r>
            <a:r>
              <a:rPr lang="en-AU" sz="2400" dirty="0"/>
              <a:t> </a:t>
            </a:r>
            <a:r>
              <a:rPr lang="en-AU" sz="2400" dirty="0" err="1"/>
              <a:t>acuerdos</a:t>
            </a:r>
            <a:r>
              <a:rPr lang="en-AU" sz="2400" dirty="0"/>
              <a:t>.</a:t>
            </a:r>
          </a:p>
          <a:p>
            <a:r>
              <a:rPr lang="en-AU" sz="2400" dirty="0"/>
              <a:t>Día 2, el </a:t>
            </a:r>
            <a:r>
              <a:rPr lang="en-AU" sz="2400" dirty="0" err="1"/>
              <a:t>objetivo</a:t>
            </a:r>
            <a:r>
              <a:rPr lang="en-AU" sz="2400" dirty="0"/>
              <a:t> </a:t>
            </a:r>
            <a:r>
              <a:rPr lang="en-AU" sz="2400" dirty="0" err="1"/>
              <a:t>es</a:t>
            </a:r>
            <a:r>
              <a:rPr lang="en-AU" sz="2400" dirty="0"/>
              <a:t> </a:t>
            </a:r>
            <a:r>
              <a:rPr lang="en-AU" sz="2400" dirty="0" err="1"/>
              <a:t>finalizar</a:t>
            </a:r>
            <a:r>
              <a:rPr lang="en-AU" sz="2400" dirty="0"/>
              <a:t> el Plan </a:t>
            </a:r>
            <a:r>
              <a:rPr lang="en-AU" sz="2400" dirty="0" err="1"/>
              <a:t>en</a:t>
            </a:r>
            <a:r>
              <a:rPr lang="en-AU" sz="2400" dirty="0"/>
              <a:t> base al feedback </a:t>
            </a:r>
            <a:r>
              <a:rPr lang="en-AU" sz="2400" dirty="0" err="1"/>
              <a:t>obtenido</a:t>
            </a:r>
            <a:r>
              <a:rPr lang="en-AU" sz="2400" dirty="0"/>
              <a:t> </a:t>
            </a:r>
            <a:r>
              <a:rPr lang="en-AU" sz="2400" dirty="0" err="1"/>
              <a:t>en</a:t>
            </a:r>
            <a:r>
              <a:rPr lang="en-AU" sz="2400" dirty="0"/>
              <a:t> el Día 1.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PI Planning</a:t>
            </a:r>
          </a:p>
        </p:txBody>
      </p:sp>
    </p:spTree>
    <p:extLst>
      <p:ext uri="{BB962C8B-B14F-4D97-AF65-F5344CB8AC3E}">
        <p14:creationId xmlns="" xmlns:p14="http://schemas.microsoft.com/office/powerpoint/2010/main" val="182493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err="1"/>
              <a:t>Contexto</a:t>
            </a:r>
            <a:r>
              <a:rPr lang="en-AU" dirty="0"/>
              <a:t> de </a:t>
            </a:r>
            <a:r>
              <a:rPr lang="en-AU" dirty="0" err="1"/>
              <a:t>Negocio</a:t>
            </a:r>
            <a:r>
              <a:rPr lang="en-AU" dirty="0"/>
              <a:t> (</a:t>
            </a:r>
            <a:r>
              <a:rPr lang="en-AU" dirty="0" err="1"/>
              <a:t>Cx</a:t>
            </a:r>
            <a:r>
              <a:rPr lang="en-AU" dirty="0"/>
              <a:t>)</a:t>
            </a:r>
          </a:p>
          <a:p>
            <a:r>
              <a:rPr lang="en-AU" dirty="0" err="1"/>
              <a:t>Visión</a:t>
            </a:r>
            <a:r>
              <a:rPr lang="en-AU" dirty="0"/>
              <a:t> de </a:t>
            </a:r>
            <a:r>
              <a:rPr lang="en-AU" dirty="0" err="1"/>
              <a:t>Producto</a:t>
            </a:r>
            <a:r>
              <a:rPr lang="en-AU" dirty="0"/>
              <a:t>/</a:t>
            </a:r>
            <a:r>
              <a:rPr lang="en-AU" dirty="0" err="1"/>
              <a:t>Solución</a:t>
            </a:r>
            <a:r>
              <a:rPr lang="en-AU" dirty="0"/>
              <a:t> (PM)</a:t>
            </a:r>
          </a:p>
          <a:p>
            <a:r>
              <a:rPr lang="en-AU" dirty="0" err="1"/>
              <a:t>Visión</a:t>
            </a:r>
            <a:r>
              <a:rPr lang="en-AU" dirty="0"/>
              <a:t> de </a:t>
            </a:r>
            <a:r>
              <a:rPr lang="en-AU" dirty="0" err="1"/>
              <a:t>Arquitectura</a:t>
            </a:r>
            <a:r>
              <a:rPr lang="en-AU" dirty="0"/>
              <a:t> (</a:t>
            </a:r>
            <a:r>
              <a:rPr lang="en-AU" dirty="0" err="1"/>
              <a:t>Arquitecto</a:t>
            </a:r>
            <a:r>
              <a:rPr lang="en-AU" dirty="0"/>
              <a:t>)</a:t>
            </a:r>
          </a:p>
          <a:p>
            <a:r>
              <a:rPr lang="en-AU" dirty="0" err="1"/>
              <a:t>Contexto</a:t>
            </a:r>
            <a:r>
              <a:rPr lang="en-AU" dirty="0"/>
              <a:t> de la </a:t>
            </a:r>
            <a:r>
              <a:rPr lang="en-AU" dirty="0" err="1"/>
              <a:t>Planificación</a:t>
            </a:r>
            <a:r>
              <a:rPr lang="en-AU" dirty="0"/>
              <a:t> (RTE)</a:t>
            </a:r>
          </a:p>
          <a:p>
            <a:r>
              <a:rPr lang="en-AU" dirty="0">
                <a:solidFill>
                  <a:srgbClr val="FF0000"/>
                </a:solidFill>
              </a:rPr>
              <a:t>Team Breakouts</a:t>
            </a:r>
          </a:p>
          <a:p>
            <a:r>
              <a:rPr lang="en-AU" dirty="0" err="1">
                <a:solidFill>
                  <a:srgbClr val="FF0000"/>
                </a:solidFill>
              </a:rPr>
              <a:t>Revisión</a:t>
            </a:r>
            <a:r>
              <a:rPr lang="en-AU" dirty="0">
                <a:solidFill>
                  <a:srgbClr val="FF0000"/>
                </a:solidFill>
              </a:rPr>
              <a:t> del </a:t>
            </a:r>
            <a:r>
              <a:rPr lang="en-AU" dirty="0" err="1">
                <a:solidFill>
                  <a:srgbClr val="FF0000"/>
                </a:solidFill>
              </a:rPr>
              <a:t>borrador</a:t>
            </a:r>
            <a:r>
              <a:rPr lang="en-AU" dirty="0">
                <a:solidFill>
                  <a:srgbClr val="FF0000"/>
                </a:solidFill>
              </a:rPr>
              <a:t> del Plan</a:t>
            </a:r>
          </a:p>
          <a:p>
            <a:r>
              <a:rPr lang="en-AU" dirty="0" err="1"/>
              <a:t>Gestión</a:t>
            </a:r>
            <a:r>
              <a:rPr lang="en-AU" dirty="0"/>
              <a:t> de </a:t>
            </a:r>
            <a:r>
              <a:rPr lang="en-AU" dirty="0" err="1"/>
              <a:t>Solución</a:t>
            </a:r>
            <a:r>
              <a:rPr lang="en-AU" dirty="0"/>
              <a:t> de </a:t>
            </a:r>
            <a:r>
              <a:rPr lang="en-AU" dirty="0" err="1"/>
              <a:t>Problemas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PI Planning Día 1 Agenda</a:t>
            </a:r>
          </a:p>
        </p:txBody>
      </p:sp>
    </p:spTree>
    <p:extLst>
      <p:ext uri="{BB962C8B-B14F-4D97-AF65-F5344CB8AC3E}">
        <p14:creationId xmlns="" xmlns:p14="http://schemas.microsoft.com/office/powerpoint/2010/main" val="1968250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Basta</a:t>
            </a:r>
            <a:r>
              <a:rPr lang="en-AU" dirty="0"/>
              <a:t> de </a:t>
            </a:r>
            <a:r>
              <a:rPr lang="en-AU" dirty="0" err="1"/>
              <a:t>teoría</a:t>
            </a:r>
            <a:r>
              <a:rPr lang="en-AU" dirty="0"/>
              <a:t>…. </a:t>
            </a:r>
            <a:r>
              <a:rPr lang="en-AU" dirty="0" err="1"/>
              <a:t>Vamos</a:t>
            </a:r>
            <a:r>
              <a:rPr lang="en-AU" dirty="0"/>
              <a:t> a la </a:t>
            </a:r>
            <a:r>
              <a:rPr lang="en-AU" dirty="0" err="1"/>
              <a:t>práctica</a:t>
            </a:r>
            <a:r>
              <a:rPr lang="en-AU" dirty="0"/>
              <a:t>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1" y="1124744"/>
            <a:ext cx="8496944" cy="4054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Después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las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sesiones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informativas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estamos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disposición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profundizar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Día 1 de la PI Planning.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tiene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divididas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Features,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priorizadas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estimadas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Ahora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están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trabajarlas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Formaremos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solo ART (Agile Release Train), que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dará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servicio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Cadena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Valor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Residencial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Comercial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Hemos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capacidad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540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PI.</a:t>
            </a:r>
          </a:p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Nuestro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Agile Release Train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constará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4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3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“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y 1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“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, que se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utilizará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eléctricos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fontanería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deberá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tener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designar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Product Owner</a:t>
            </a:r>
          </a:p>
        </p:txBody>
      </p:sp>
    </p:spTree>
    <p:extLst>
      <p:ext uri="{BB962C8B-B14F-4D97-AF65-F5344CB8AC3E}">
        <p14:creationId xmlns="" xmlns:p14="http://schemas.microsoft.com/office/powerpoint/2010/main" val="1660819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Historias</a:t>
            </a:r>
            <a:r>
              <a:rPr lang="en-AU" dirty="0"/>
              <a:t> </a:t>
            </a:r>
            <a:r>
              <a:rPr lang="en-AU" dirty="0" err="1"/>
              <a:t>ejemplo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655862" y="4514820"/>
            <a:ext cx="3562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</a:t>
            </a:r>
            <a:r>
              <a:rPr lang="en-AU" sz="28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800" b="1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Generales</a:t>
            </a:r>
            <a:endParaRPr lang="en-AU" sz="28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90075" y="4509120"/>
            <a:ext cx="4102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b="1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</a:t>
            </a:r>
            <a:r>
              <a:rPr lang="en-AU" sz="2800" b="1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800" b="1" dirty="0" err="1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Especialistas</a:t>
            </a:r>
            <a:endParaRPr lang="en-AU" sz="2800" b="1" dirty="0">
              <a:solidFill>
                <a:schemeClr val="bg1">
                  <a:lumMod val="8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3888432" cy="2348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628800"/>
            <a:ext cx="3888432" cy="23523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860484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Instrucciones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251521" y="1052736"/>
            <a:ext cx="8496944" cy="4978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500"/>
              </a:spcAft>
              <a:buFont typeface="+mj-lt"/>
              <a:buAutoNum type="arabicPeriod"/>
            </a:pP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Mientras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Product Owner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recoge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3 Features para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 resto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establecerá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trabajo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pensar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quieren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elegir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Scrum-Master para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spcAft>
                <a:spcPts val="1500"/>
              </a:spcAft>
              <a:buFont typeface="+mj-lt"/>
              <a:buAutoNum type="arabicPeriod"/>
            </a:pP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Mientras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obtendrá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sus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desde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“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(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sucede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real).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tendrán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así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estimación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entrega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Podría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Especialistas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repetidas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¿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cómo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podríamos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gestionar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?.</a:t>
            </a:r>
          </a:p>
          <a:p>
            <a:pPr marL="457200" indent="-457200">
              <a:spcAft>
                <a:spcPts val="1500"/>
              </a:spcAft>
              <a:buFont typeface="+mj-lt"/>
              <a:buAutoNum type="arabicPeriod"/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“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Construcción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deberán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establecer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plan para sus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el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satisfacer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prioridades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dependencias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descritas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Product Owner.</a:t>
            </a:r>
          </a:p>
          <a:p>
            <a:pPr marL="457200" indent="-457200">
              <a:spcAft>
                <a:spcPts val="1500"/>
              </a:spcAft>
              <a:buFont typeface="+mj-lt"/>
              <a:buAutoNum type="arabicPeriod"/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permite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podrán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 conjunto de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preliminares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plan.</a:t>
            </a:r>
          </a:p>
        </p:txBody>
      </p:sp>
      <p:sp>
        <p:nvSpPr>
          <p:cNvPr id="2" name="Rectangle 1"/>
          <p:cNvSpPr/>
          <p:nvPr/>
        </p:nvSpPr>
        <p:spPr>
          <a:xfrm>
            <a:off x="4932040" y="6237312"/>
            <a:ext cx="38884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>
                <a:solidFill>
                  <a:srgbClr val="FF0000"/>
                </a:solidFill>
              </a:rPr>
              <a:t>Timebox:  45 </a:t>
            </a:r>
            <a:r>
              <a:rPr lang="en-AU" sz="2400" dirty="0" err="1">
                <a:solidFill>
                  <a:srgbClr val="FF0000"/>
                </a:solidFill>
              </a:rPr>
              <a:t>minutos</a:t>
            </a:r>
            <a:endParaRPr lang="en-A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6739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575469" y="3933056"/>
            <a:ext cx="7993062" cy="2663502"/>
          </a:xfrm>
        </p:spPr>
        <p:txBody>
          <a:bodyPr/>
          <a:lstStyle/>
          <a:p>
            <a:pPr marL="0" indent="0" algn="ctr">
              <a:buNone/>
            </a:pPr>
            <a:r>
              <a:rPr lang="en-AU" sz="8000" b="1" dirty="0">
                <a:solidFill>
                  <a:schemeClr val="accent1"/>
                </a:solidFill>
                <a:latin typeface="Arial"/>
                <a:ea typeface="+mj-ea"/>
                <a:cs typeface="Arial"/>
              </a:rPr>
              <a:t>¡¡¡A JUGAR!!!!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TEAM BREAKOUT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="" xmlns:a16="http://schemas.microsoft.com/office/drawing/2014/main" id="{D56FB60C-CC1E-C248-900F-6E8D484CFD76}"/>
              </a:ext>
            </a:extLst>
          </p:cNvPr>
          <p:cNvSpPr/>
          <p:nvPr/>
        </p:nvSpPr>
        <p:spPr>
          <a:xfrm>
            <a:off x="1619672" y="1340768"/>
            <a:ext cx="5690877" cy="1800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>
                <a:solidFill>
                  <a:schemeClr val="tx2"/>
                </a:solidFill>
              </a:rPr>
              <a:t>Un </a:t>
            </a:r>
            <a:r>
              <a:rPr lang="en-AU" dirty="0" err="1">
                <a:solidFill>
                  <a:schemeClr val="tx2"/>
                </a:solidFill>
              </a:rPr>
              <a:t>equipo</a:t>
            </a:r>
            <a:r>
              <a:rPr lang="en-AU" dirty="0">
                <a:solidFill>
                  <a:schemeClr val="tx2"/>
                </a:solidFill>
              </a:rPr>
              <a:t> se </a:t>
            </a:r>
            <a:r>
              <a:rPr lang="en-AU" dirty="0" err="1">
                <a:solidFill>
                  <a:schemeClr val="tx2"/>
                </a:solidFill>
              </a:rPr>
              <a:t>compromete</a:t>
            </a:r>
            <a:r>
              <a:rPr lang="en-AU" dirty="0">
                <a:solidFill>
                  <a:schemeClr val="tx2"/>
                </a:solidFill>
              </a:rPr>
              <a:t> con un conjunto de </a:t>
            </a:r>
            <a:r>
              <a:rPr lang="en-AU" dirty="0" err="1">
                <a:solidFill>
                  <a:schemeClr val="tx2"/>
                </a:solidFill>
              </a:rPr>
              <a:t>objetivos</a:t>
            </a:r>
            <a:r>
              <a:rPr lang="en-AU" dirty="0">
                <a:solidFill>
                  <a:schemeClr val="tx2"/>
                </a:solidFill>
              </a:rPr>
              <a:t> del PI, ¡no con un Backlog! El Backlog se </a:t>
            </a:r>
            <a:r>
              <a:rPr lang="en-AU" dirty="0" err="1">
                <a:solidFill>
                  <a:schemeClr val="tx2"/>
                </a:solidFill>
              </a:rPr>
              <a:t>gestiona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como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cualquier</a:t>
            </a:r>
            <a:r>
              <a:rPr lang="en-AU" dirty="0">
                <a:solidFill>
                  <a:schemeClr val="tx2"/>
                </a:solidFill>
              </a:rPr>
              <a:t> Backlog </a:t>
            </a:r>
            <a:r>
              <a:rPr lang="en-AU" dirty="0" err="1">
                <a:solidFill>
                  <a:schemeClr val="tx2"/>
                </a:solidFill>
              </a:rPr>
              <a:t>ágil</a:t>
            </a:r>
            <a:r>
              <a:rPr lang="en-AU" dirty="0">
                <a:solidFill>
                  <a:schemeClr val="tx2"/>
                </a:solidFill>
              </a:rPr>
              <a:t> para </a:t>
            </a:r>
            <a:r>
              <a:rPr lang="en-AU" dirty="0" err="1">
                <a:solidFill>
                  <a:schemeClr val="tx2"/>
                </a:solidFill>
              </a:rPr>
              <a:t>orientarse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hacia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los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objetivos</a:t>
            </a:r>
            <a:endParaRPr lang="en-A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6891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Instrucciones</a:t>
            </a:r>
            <a:endParaRPr lang="en-AU" dirty="0"/>
          </a:p>
        </p:txBody>
      </p:sp>
      <p:sp>
        <p:nvSpPr>
          <p:cNvPr id="4" name="TextBox 3"/>
          <p:cNvSpPr txBox="1"/>
          <p:nvPr/>
        </p:nvSpPr>
        <p:spPr>
          <a:xfrm>
            <a:off x="306378" y="1268760"/>
            <a:ext cx="8496944" cy="1900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500"/>
              </a:spcAft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Revisión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Borrador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Plan.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expondrá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(1’):</a:t>
            </a:r>
          </a:p>
          <a:p>
            <a:pPr>
              <a:spcAft>
                <a:spcPts val="1500"/>
              </a:spcAft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Velocidad</a:t>
            </a: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carga</a:t>
            </a:r>
            <a:endParaRPr lang="en-AU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500"/>
              </a:spcAft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endParaRPr lang="en-AU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500"/>
              </a:spcAft>
            </a:pPr>
            <a:r>
              <a:rPr lang="en-AU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en-AU" sz="20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Riesgos</a:t>
            </a:r>
            <a:endParaRPr lang="en-AU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32040" y="6237312"/>
            <a:ext cx="3888432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400" dirty="0">
                <a:solidFill>
                  <a:srgbClr val="FF0000"/>
                </a:solidFill>
              </a:rPr>
              <a:t>Timebox:  10 </a:t>
            </a:r>
            <a:r>
              <a:rPr lang="en-AU" sz="2400" dirty="0" err="1">
                <a:solidFill>
                  <a:srgbClr val="FF0000"/>
                </a:solidFill>
              </a:rPr>
              <a:t>minutos</a:t>
            </a:r>
            <a:endParaRPr lang="en-A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4904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err="1"/>
              <a:t>Realización</a:t>
            </a:r>
            <a:r>
              <a:rPr lang="en-AU" dirty="0"/>
              <a:t> de </a:t>
            </a:r>
            <a:r>
              <a:rPr lang="en-AU" dirty="0" err="1"/>
              <a:t>ajustes</a:t>
            </a:r>
            <a:r>
              <a:rPr lang="en-AU" dirty="0"/>
              <a:t> </a:t>
            </a:r>
            <a:r>
              <a:rPr lang="en-AU" dirty="0" err="1"/>
              <a:t>en</a:t>
            </a:r>
            <a:r>
              <a:rPr lang="en-AU" dirty="0"/>
              <a:t> la </a:t>
            </a:r>
            <a:r>
              <a:rPr lang="en-AU" dirty="0" err="1"/>
              <a:t>Planificación</a:t>
            </a:r>
            <a:endParaRPr lang="en-AU" dirty="0"/>
          </a:p>
          <a:p>
            <a:r>
              <a:rPr lang="en-AU" dirty="0"/>
              <a:t>Team breakouts</a:t>
            </a:r>
          </a:p>
          <a:p>
            <a:r>
              <a:rPr lang="en-AU" dirty="0" err="1"/>
              <a:t>Revisión</a:t>
            </a:r>
            <a:r>
              <a:rPr lang="en-AU" dirty="0"/>
              <a:t> final del Plan</a:t>
            </a:r>
          </a:p>
          <a:p>
            <a:r>
              <a:rPr lang="en-AU" dirty="0" err="1"/>
              <a:t>Riesgos</a:t>
            </a:r>
            <a:r>
              <a:rPr lang="en-AU" dirty="0"/>
              <a:t> del </a:t>
            </a:r>
            <a:r>
              <a:rPr lang="en-AU" dirty="0" err="1"/>
              <a:t>Programa</a:t>
            </a:r>
            <a:endParaRPr lang="en-AU" dirty="0"/>
          </a:p>
          <a:p>
            <a:r>
              <a:rPr lang="en-AU" dirty="0" err="1">
                <a:solidFill>
                  <a:schemeClr val="tx2"/>
                </a:solidFill>
              </a:rPr>
              <a:t>Voto</a:t>
            </a:r>
            <a:r>
              <a:rPr lang="en-AU" dirty="0">
                <a:solidFill>
                  <a:schemeClr val="tx2"/>
                </a:solidFill>
              </a:rPr>
              <a:t> de </a:t>
            </a:r>
            <a:r>
              <a:rPr lang="en-AU" dirty="0" err="1">
                <a:solidFill>
                  <a:schemeClr val="tx2"/>
                </a:solidFill>
              </a:rPr>
              <a:t>confianza</a:t>
            </a:r>
            <a:r>
              <a:rPr lang="en-AU" dirty="0">
                <a:solidFill>
                  <a:schemeClr val="tx2"/>
                </a:solidFill>
              </a:rPr>
              <a:t> del PI</a:t>
            </a:r>
          </a:p>
          <a:p>
            <a:r>
              <a:rPr lang="en-AU" dirty="0" err="1">
                <a:solidFill>
                  <a:schemeClr val="tx2"/>
                </a:solidFill>
              </a:rPr>
              <a:t>Replanificación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si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fuera</a:t>
            </a:r>
            <a:r>
              <a:rPr lang="en-AU" dirty="0">
                <a:solidFill>
                  <a:schemeClr val="tx2"/>
                </a:solidFill>
              </a:rPr>
              <a:t> </a:t>
            </a:r>
            <a:r>
              <a:rPr lang="en-AU" dirty="0" err="1">
                <a:solidFill>
                  <a:schemeClr val="tx2"/>
                </a:solidFill>
              </a:rPr>
              <a:t>necesario</a:t>
            </a:r>
            <a:endParaRPr lang="en-AU" dirty="0">
              <a:solidFill>
                <a:schemeClr val="tx2"/>
              </a:solidFill>
            </a:endParaRPr>
          </a:p>
          <a:p>
            <a:r>
              <a:rPr lang="en-AU" dirty="0" err="1"/>
              <a:t>Retrospectiva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err="1"/>
              <a:t>Que</a:t>
            </a:r>
            <a:r>
              <a:rPr lang="en-AU" dirty="0"/>
              <a:t> </a:t>
            </a:r>
            <a:r>
              <a:rPr lang="en-AU" dirty="0" err="1"/>
              <a:t>ocurre</a:t>
            </a:r>
            <a:r>
              <a:rPr lang="en-AU" dirty="0"/>
              <a:t> en el </a:t>
            </a:r>
            <a:r>
              <a:rPr lang="en-AU" dirty="0" err="1"/>
              <a:t>segundo</a:t>
            </a:r>
            <a:r>
              <a:rPr lang="en-AU" dirty="0"/>
              <a:t> </a:t>
            </a:r>
            <a:r>
              <a:rPr lang="en-AU" dirty="0" err="1"/>
              <a:t>día</a:t>
            </a:r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2574555343"/>
      </p:ext>
    </p:extLst>
  </p:cSld>
  <p:clrMapOvr>
    <a:masterClrMapping/>
  </p:clrMapOvr>
</p:sld>
</file>

<file path=ppt/theme/theme1.xml><?xml version="1.0" encoding="utf-8"?>
<a:theme xmlns:a="http://schemas.openxmlformats.org/drawingml/2006/main" name="10Stories-ImpactMapping">
  <a:themeElements>
    <a:clrScheme name="Custom 3">
      <a:dk1>
        <a:srgbClr val="E6E6E6"/>
      </a:dk1>
      <a:lt1>
        <a:srgbClr val="FF8000"/>
      </a:lt1>
      <a:dk2>
        <a:srgbClr val="FFFFFF"/>
      </a:dk2>
      <a:lt2>
        <a:srgbClr val="000000"/>
      </a:lt2>
      <a:accent1>
        <a:srgbClr val="FDBE0F"/>
      </a:accent1>
      <a:accent2>
        <a:srgbClr val="F6A10E"/>
      </a:accent2>
      <a:accent3>
        <a:srgbClr val="F26F0C"/>
      </a:accent3>
      <a:accent4>
        <a:srgbClr val="EB3009"/>
      </a:accent4>
      <a:accent5>
        <a:srgbClr val="E61308"/>
      </a:accent5>
      <a:accent6>
        <a:srgbClr val="EC0006"/>
      </a:accent6>
      <a:hlink>
        <a:srgbClr val="FFFFFF"/>
      </a:hlink>
      <a:folHlink>
        <a:srgbClr val="FFFFF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b="1" dirty="0" smtClean="0">
            <a:solidFill>
              <a:schemeClr val="bg1">
                <a:lumMod val="85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10Stories-ImpactMapping.potx</Template>
  <TotalTime>18181</TotalTime>
  <Words>538</Words>
  <Application>Microsoft Office PowerPoint</Application>
  <PresentationFormat>Presentación en pantalla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10Stories-ImpactMapping</vt:lpstr>
      <vt:lpstr>SAFe City - Módulo 3  PI Planning</vt:lpstr>
      <vt:lpstr>PI Planning</vt:lpstr>
      <vt:lpstr>PI Planning Día 1 Agenda</vt:lpstr>
      <vt:lpstr>Basta de teoría…. Vamos a la práctica!</vt:lpstr>
      <vt:lpstr>Historias ejemplo</vt:lpstr>
      <vt:lpstr>Instrucciones</vt:lpstr>
      <vt:lpstr>TEAM BREAKOUT</vt:lpstr>
      <vt:lpstr>Instrucciones</vt:lpstr>
      <vt:lpstr>Que ocurre en el segundo día</vt:lpstr>
      <vt:lpstr>Conclusiones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Kylie</dc:creator>
  <cp:lastModifiedBy>Alexander Menzinsky Vollmuht</cp:lastModifiedBy>
  <cp:revision>177</cp:revision>
  <dcterms:created xsi:type="dcterms:W3CDTF">2014-05-10T23:13:48Z</dcterms:created>
  <dcterms:modified xsi:type="dcterms:W3CDTF">2020-01-30T09:34:18Z</dcterms:modified>
</cp:coreProperties>
</file>