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  <p:sldId id="276" r:id="rId5"/>
    <p:sldId id="277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325" r:id="rId45"/>
    <p:sldId id="326" r:id="rId4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4E93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80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55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42403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73094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65360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19526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86779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12015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64010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99921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23503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60190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31635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D4B3-2FF3-4F8D-9786-14422D603887}" type="datetimeFigureOut">
              <a:rPr lang="en-AU" smtClean="0"/>
              <a:pPr/>
              <a:t>30/01/2020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743F-A621-4F5D-B9CB-5247AE4FDFEC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82808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 al 4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S-301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 al 4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1 al 4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(S-301)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S-302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 al 4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1 al 4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(S-302)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S-303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8605"/>
            <a:ext cx="4572001" cy="2759393"/>
            <a:chOff x="243639" y="3568605"/>
            <a:chExt cx="4572001" cy="275939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3639" y="3584799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0897" y="3634952"/>
              <a:ext cx="281826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11</a:t>
              </a:r>
            </a:p>
            <a:p>
              <a:r>
                <a:rPr lang="en-AU" dirty="0"/>
                <a:t>Casa de 3 </a:t>
              </a:r>
              <a:r>
                <a:rPr lang="en-AU" dirty="0" err="1"/>
                <a:t>habitaciones</a:t>
              </a:r>
              <a:endParaRPr lang="en-AU" dirty="0"/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Aragón, </a:t>
              </a:r>
              <a:r>
                <a:rPr lang="en-AU" sz="1600" dirty="0">
                  <a:solidFill>
                    <a:schemeClr val="tx1"/>
                  </a:solidFill>
                </a:rPr>
                <a:t>11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r>
                <a:rPr lang="en-AU" sz="1600" dirty="0">
                  <a:solidFill>
                    <a:schemeClr val="tx1"/>
                  </a:solidFill>
                </a:rPr>
                <a:t> (S-379)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S-380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873801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6 </a:t>
            </a:r>
          </a:p>
          <a:p>
            <a:r>
              <a:rPr lang="en-AU" dirty="0"/>
              <a:t>8 </a:t>
            </a:r>
            <a:r>
              <a:rPr lang="en-AU" dirty="0" err="1"/>
              <a:t>unidades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S-364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6 </a:t>
            </a:r>
          </a:p>
          <a:p>
            <a:r>
              <a:rPr lang="en-AU" dirty="0"/>
              <a:t>8 </a:t>
            </a:r>
            <a:r>
              <a:rPr lang="en-AU" dirty="0" err="1"/>
              <a:t>unidades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6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(S-364)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S-365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6 </a:t>
            </a:r>
          </a:p>
          <a:p>
            <a:r>
              <a:rPr lang="en-AU" dirty="0"/>
              <a:t>8 </a:t>
            </a:r>
            <a:r>
              <a:rPr lang="en-AU" dirty="0" err="1"/>
              <a:t>unidades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6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(S-365)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S-366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8605"/>
            <a:ext cx="4572001" cy="2747963"/>
            <a:chOff x="243639" y="3568605"/>
            <a:chExt cx="4572001" cy="274796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0897" y="3634952"/>
              <a:ext cx="281826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8 </a:t>
              </a:r>
            </a:p>
            <a:p>
              <a:r>
                <a:rPr lang="en-AU" dirty="0"/>
                <a:t>2 </a:t>
              </a:r>
              <a:r>
                <a:rPr lang="en-AU" dirty="0" err="1"/>
                <a:t>casas</a:t>
              </a:r>
              <a:r>
                <a:rPr lang="en-AU" dirty="0"/>
                <a:t> </a:t>
              </a:r>
              <a:r>
                <a:rPr lang="en-AU" dirty="0" err="1"/>
                <a:t>adosadas</a:t>
              </a:r>
              <a:endParaRPr lang="en-AU" dirty="0"/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Aragón, </a:t>
              </a:r>
              <a:r>
                <a:rPr lang="en-AU" sz="1600" dirty="0">
                  <a:solidFill>
                    <a:schemeClr val="tx1"/>
                  </a:solidFill>
                </a:rPr>
                <a:t>8 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r>
                <a:rPr lang="en-AU" sz="1600" dirty="0">
                  <a:solidFill>
                    <a:schemeClr val="tx1"/>
                  </a:solidFill>
                </a:rPr>
                <a:t> (S-363)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2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S-367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39815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7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S-368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7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7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(S-368)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S-369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7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7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(S-369)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S-370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8 </a:t>
              </a:r>
            </a:p>
            <a:p>
              <a:r>
                <a:rPr lang="en-AU" dirty="0"/>
                <a:t>2 </a:t>
              </a:r>
              <a:r>
                <a:rPr lang="en-AU" dirty="0" err="1"/>
                <a:t>casas</a:t>
              </a:r>
              <a:r>
                <a:rPr lang="en-AU" dirty="0"/>
                <a:t> </a:t>
              </a:r>
              <a:r>
                <a:rPr lang="en-AU" dirty="0" err="1"/>
                <a:t>adosadas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Aragón, </a:t>
              </a:r>
              <a:r>
                <a:rPr lang="en-AU" sz="1600" dirty="0">
                  <a:solidFill>
                    <a:schemeClr val="tx1"/>
                  </a:solidFill>
                </a:rPr>
                <a:t>8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(S-367)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2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S-371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154544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9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S-372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9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9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(S-372)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S-373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9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9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(S-373)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9265" y="3563841"/>
            <a:ext cx="4572001" cy="2747963"/>
            <a:chOff x="5199265" y="3563841"/>
            <a:chExt cx="4572001" cy="274796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8905421" y="3573185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5199266" y="3563841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199265" y="356860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66523" y="3630188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</a:t>
              </a:r>
              <a:endParaRPr lang="en-AU" dirty="0"/>
            </a:p>
            <a:p>
              <a:r>
                <a:rPr lang="es-ES" dirty="0"/>
                <a:t>conexión a red eléctrica, alcantarilla, aguas pluviales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966521" y="5139691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8931408" y="5431741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5982395" y="5087153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0713" y="4732173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8902302" y="3845137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S-375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7891" y="4349182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804013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10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S-376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10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10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(S-376)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S-377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10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10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(S-377)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S-378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11</a:t>
              </a:r>
            </a:p>
            <a:p>
              <a:r>
                <a:rPr lang="en-AU" dirty="0"/>
                <a:t>Casa de 3 </a:t>
              </a:r>
              <a:r>
                <a:rPr lang="en-AU" dirty="0" err="1"/>
                <a:t>habitaciones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No 11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Aragón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(S-380)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S-381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371285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r>
              <a:rPr lang="en-AU" dirty="0" smtClean="0"/>
              <a:t> 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S-540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endParaRPr lang="en-AU" dirty="0"/>
          </a:p>
          <a:p>
            <a:r>
              <a:rPr lang="en-AU" dirty="0" err="1"/>
              <a:t>Aparcamiento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S-541</a:t>
              </a:r>
            </a:p>
          </p:txBody>
        </p:sp>
      </p:grpSp>
      <p:sp>
        <p:nvSpPr>
          <p:cNvPr id="84" name="Rectangle 83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5" name="Rectangle 84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87" name="Rectangle 86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93" name="Rectangle 9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91" name="Picture 9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S-542</a:t>
              </a:r>
            </a:p>
          </p:txBody>
        </p:sp>
      </p:grp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50956" y="423344"/>
            <a:ext cx="772698" cy="720847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244801" y="414000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0" name="Rectangle 109"/>
          <p:cNvSpPr/>
          <p:nvPr/>
        </p:nvSpPr>
        <p:spPr>
          <a:xfrm>
            <a:off x="244800" y="418764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12058" y="480347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12" name="Rectangle 111"/>
          <p:cNvSpPr/>
          <p:nvPr/>
        </p:nvSpPr>
        <p:spPr>
          <a:xfrm>
            <a:off x="1012056" y="1989850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Supermercado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Día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(S-542)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3976943" y="2281900"/>
            <a:ext cx="720724" cy="853277"/>
            <a:chOff x="4838700" y="8414049"/>
            <a:chExt cx="720725" cy="853277"/>
          </a:xfrm>
        </p:grpSpPr>
        <p:sp>
          <p:nvSpPr>
            <p:cNvPr id="118" name="Rectangle 117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>
            <a:off x="1027930" y="1937312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Picture 1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48" y="1582332"/>
            <a:ext cx="561001" cy="612000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3947837" y="695296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S-539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26" y="1199341"/>
            <a:ext cx="655714" cy="61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85422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Supermercado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Día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(S-539)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S-544</a:t>
              </a:r>
            </a:p>
          </p:txBody>
        </p:sp>
      </p:grp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50956" y="423344"/>
            <a:ext cx="772698" cy="720847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244801" y="414000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0" name="Rectangle 109"/>
          <p:cNvSpPr/>
          <p:nvPr/>
        </p:nvSpPr>
        <p:spPr>
          <a:xfrm>
            <a:off x="244800" y="418764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12058" y="480347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Supermercado</a:t>
            </a:r>
            <a:r>
              <a:rPr lang="en-AU" dirty="0" smtClean="0"/>
              <a:t> </a:t>
            </a:r>
            <a:r>
              <a:rPr lang="en-AU" dirty="0" err="1" smtClean="0"/>
              <a:t>Día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12" name="Rectangle 111"/>
          <p:cNvSpPr/>
          <p:nvPr/>
        </p:nvSpPr>
        <p:spPr>
          <a:xfrm>
            <a:off x="1012056" y="1989850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Supermercado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Día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(S-544)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3976943" y="2281900"/>
            <a:ext cx="720724" cy="853277"/>
            <a:chOff x="4838700" y="8414049"/>
            <a:chExt cx="720725" cy="853277"/>
          </a:xfrm>
        </p:grpSpPr>
        <p:sp>
          <p:nvSpPr>
            <p:cNvPr id="118" name="Rectangle 117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>
            <a:off x="1027930" y="1937312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Picture 1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48" y="1582332"/>
            <a:ext cx="561001" cy="612000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3947837" y="695296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S-543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26" y="1199341"/>
            <a:ext cx="655714" cy="6120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0" name="Rectangle 49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Autoservicio</a:t>
            </a:r>
            <a:r>
              <a:rPr lang="en-AU" dirty="0"/>
              <a:t> de </a:t>
            </a:r>
            <a:r>
              <a:rPr lang="en-AU" dirty="0" err="1"/>
              <a:t>bebidas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52" name="Rectangle 51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Autoservicio</a:t>
            </a:r>
            <a:r>
              <a:rPr lang="en-AU" sz="1600" dirty="0">
                <a:solidFill>
                  <a:schemeClr val="tx1"/>
                </a:solidFill>
              </a:rPr>
              <a:t> de </a:t>
            </a:r>
            <a:r>
              <a:rPr lang="en-AU" sz="1600" dirty="0" err="1">
                <a:solidFill>
                  <a:schemeClr val="tx1"/>
                </a:solidFill>
              </a:rPr>
              <a:t>bebidas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(S-546)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S-545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1" name="Rectangle 60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200" dirty="0" err="1" smtClean="0">
                <a:solidFill>
                  <a:schemeClr val="tx1"/>
                </a:solidFill>
              </a:rPr>
              <a:t>Supermercado</a:t>
            </a:r>
            <a:r>
              <a:rPr lang="en-AU" sz="1200" dirty="0" smtClean="0">
                <a:solidFill>
                  <a:schemeClr val="tx1"/>
                </a:solidFill>
              </a:rPr>
              <a:t> </a:t>
            </a:r>
            <a:r>
              <a:rPr lang="en-AU" sz="1200" dirty="0" err="1" smtClean="0">
                <a:solidFill>
                  <a:schemeClr val="tx1"/>
                </a:solidFill>
              </a:rPr>
              <a:t>Día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Supermercado</a:t>
            </a:r>
            <a:r>
              <a:rPr lang="en-AU" sz="2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Día</a:t>
            </a:r>
            <a:endParaRPr lang="en-AU" sz="2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Autoservicio</a:t>
            </a:r>
            <a:r>
              <a:rPr lang="en-AU" dirty="0"/>
              <a:t> de </a:t>
            </a:r>
            <a:r>
              <a:rPr lang="en-AU" dirty="0" err="1"/>
              <a:t>bebidas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63" name="Rectangle 62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Supermercado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Día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(S-539)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S-546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374053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Centro </a:t>
            </a:r>
            <a:r>
              <a:rPr lang="en-AU" dirty="0" err="1" smtClean="0"/>
              <a:t>Médico</a:t>
            </a:r>
            <a:r>
              <a:rPr lang="en-AU" dirty="0" smtClean="0"/>
              <a:t> </a:t>
            </a:r>
            <a:r>
              <a:rPr lang="en-AU" dirty="0" err="1" smtClean="0"/>
              <a:t>Salutis</a:t>
            </a:r>
            <a:r>
              <a:rPr lang="en-AU" dirty="0" smtClean="0"/>
              <a:t> 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S-548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Centro </a:t>
            </a:r>
            <a:r>
              <a:rPr lang="en-AU" dirty="0" err="1" smtClean="0"/>
              <a:t>Médico</a:t>
            </a:r>
            <a:r>
              <a:rPr lang="en-AU" dirty="0" smtClean="0"/>
              <a:t> </a:t>
            </a:r>
            <a:r>
              <a:rPr lang="en-AU" dirty="0" err="1" smtClean="0"/>
              <a:t>Salutis</a:t>
            </a:r>
            <a:endParaRPr lang="en-AU" dirty="0"/>
          </a:p>
          <a:p>
            <a:r>
              <a:rPr lang="en-AU" dirty="0" err="1"/>
              <a:t>Aparcamiento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S-549</a:t>
              </a:r>
            </a:p>
          </p:txBody>
        </p:sp>
      </p:grpSp>
      <p:sp>
        <p:nvSpPr>
          <p:cNvPr id="84" name="Rectangle 83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5" name="Rectangle 84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Centro </a:t>
            </a:r>
            <a:r>
              <a:rPr lang="en-AU" dirty="0" err="1" smtClean="0"/>
              <a:t>Médico</a:t>
            </a:r>
            <a:r>
              <a:rPr lang="en-AU" dirty="0" smtClean="0"/>
              <a:t> </a:t>
            </a:r>
            <a:r>
              <a:rPr lang="en-AU" dirty="0" err="1" smtClean="0"/>
              <a:t>Salutis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87" name="Rectangle 86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93" name="Rectangle 9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91" name="Picture 9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S-550</a:t>
              </a:r>
            </a:p>
          </p:txBody>
        </p:sp>
      </p:grp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50956" y="423344"/>
            <a:ext cx="772698" cy="720847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244801" y="414000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0" name="Rectangle 109"/>
          <p:cNvSpPr/>
          <p:nvPr/>
        </p:nvSpPr>
        <p:spPr>
          <a:xfrm>
            <a:off x="244800" y="418764"/>
            <a:ext cx="671748" cy="274319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12058" y="480347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Centro </a:t>
            </a:r>
            <a:r>
              <a:rPr lang="en-AU" dirty="0" err="1" smtClean="0"/>
              <a:t>Médico</a:t>
            </a:r>
            <a:r>
              <a:rPr lang="en-AU" dirty="0" smtClean="0"/>
              <a:t> </a:t>
            </a:r>
            <a:r>
              <a:rPr lang="en-AU" dirty="0" err="1" smtClean="0"/>
              <a:t>Salutis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12" name="Rectangle 111"/>
          <p:cNvSpPr/>
          <p:nvPr/>
        </p:nvSpPr>
        <p:spPr>
          <a:xfrm>
            <a:off x="1012056" y="1989850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Centro </a:t>
            </a:r>
            <a:r>
              <a:rPr lang="en-AU" sz="1600" dirty="0" err="1" smtClean="0">
                <a:solidFill>
                  <a:schemeClr val="tx1"/>
                </a:solidFill>
              </a:rPr>
              <a:t>Médico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Salutis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(S-550)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3976943" y="2281900"/>
            <a:ext cx="720724" cy="853277"/>
            <a:chOff x="4838700" y="8414049"/>
            <a:chExt cx="720725" cy="853277"/>
          </a:xfrm>
        </p:grpSpPr>
        <p:sp>
          <p:nvSpPr>
            <p:cNvPr id="118" name="Rectangle 117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>
            <a:off x="1027930" y="1937312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Picture 1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48" y="1582332"/>
            <a:ext cx="561001" cy="612000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3947837" y="695296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S-547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26" y="1199341"/>
            <a:ext cx="655714" cy="61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97112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s-ES" dirty="0"/>
              <a:t>Salas </a:t>
            </a:r>
            <a:r>
              <a:rPr lang="es-ES" dirty="0" err="1"/>
              <a:t>superclinica</a:t>
            </a:r>
            <a:r>
              <a:rPr lang="es-ES" dirty="0"/>
              <a:t> y de especialidad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Centro </a:t>
            </a:r>
            <a:r>
              <a:rPr lang="en-AU" sz="1600" dirty="0" err="1" smtClean="0">
                <a:solidFill>
                  <a:schemeClr val="tx1"/>
                </a:solidFill>
              </a:rPr>
              <a:t>Médico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Salutis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(S-547)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S-553</a:t>
              </a:r>
            </a:p>
          </p:txBody>
        </p:sp>
      </p:grp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50956" y="423344"/>
            <a:ext cx="772698" cy="720847"/>
          </a:xfrm>
          <a:prstGeom prst="rect">
            <a:avLst/>
          </a:prstGeom>
        </p:spPr>
      </p:pic>
      <p:sp>
        <p:nvSpPr>
          <p:cNvPr id="109" name="Rectangle 108"/>
          <p:cNvSpPr/>
          <p:nvPr/>
        </p:nvSpPr>
        <p:spPr>
          <a:xfrm>
            <a:off x="244801" y="414000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0" name="Rectangle 109"/>
          <p:cNvSpPr/>
          <p:nvPr/>
        </p:nvSpPr>
        <p:spPr>
          <a:xfrm>
            <a:off x="244800" y="418764"/>
            <a:ext cx="671748" cy="274319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12058" y="480347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s-ES" dirty="0"/>
              <a:t>Salas </a:t>
            </a:r>
            <a:r>
              <a:rPr lang="es-ES" dirty="0" err="1"/>
              <a:t>superclinica</a:t>
            </a:r>
            <a:r>
              <a:rPr lang="es-ES" dirty="0"/>
              <a:t> y de especialidad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12" name="Rectangle 111"/>
          <p:cNvSpPr/>
          <p:nvPr/>
        </p:nvSpPr>
        <p:spPr>
          <a:xfrm>
            <a:off x="1012056" y="1989850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s-ES" sz="1600" dirty="0">
                <a:solidFill>
                  <a:schemeClr val="tx1"/>
                </a:solidFill>
              </a:rPr>
              <a:t>Salas </a:t>
            </a:r>
            <a:r>
              <a:rPr lang="es-ES" sz="1600" dirty="0" err="1">
                <a:solidFill>
                  <a:schemeClr val="tx1"/>
                </a:solidFill>
              </a:rPr>
              <a:t>superclinica</a:t>
            </a:r>
            <a:r>
              <a:rPr lang="es-ES" sz="1600" dirty="0">
                <a:solidFill>
                  <a:schemeClr val="tx1"/>
                </a:solidFill>
              </a:rPr>
              <a:t> y de especialidad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(S-553)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3976943" y="2281900"/>
            <a:ext cx="720724" cy="853277"/>
            <a:chOff x="4838700" y="8414049"/>
            <a:chExt cx="720725" cy="853277"/>
          </a:xfrm>
        </p:grpSpPr>
        <p:sp>
          <p:nvSpPr>
            <p:cNvPr id="118" name="Rectangle 117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>
            <a:off x="1027930" y="1937312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Picture 1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48" y="1582332"/>
            <a:ext cx="561001" cy="612000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3947837" y="695296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S-551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26" y="1199341"/>
            <a:ext cx="655714" cy="6120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0" name="Rectangle 49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Centro de </a:t>
            </a:r>
            <a:r>
              <a:rPr lang="en-AU" dirty="0" err="1"/>
              <a:t>patología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52" name="Rectangle 51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Centro de </a:t>
            </a:r>
            <a:r>
              <a:rPr lang="en-AU" sz="1600" dirty="0" err="1">
                <a:solidFill>
                  <a:schemeClr val="tx1"/>
                </a:solidFill>
              </a:rPr>
              <a:t>patología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(S-554)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S-552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1" name="Rectangle 60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Centro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Médico</a:t>
            </a:r>
            <a:r>
              <a:rPr lang="en-AU" sz="2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AU" sz="22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Salutis</a:t>
            </a:r>
            <a:endParaRPr lang="en-AU" sz="2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Centro de </a:t>
            </a:r>
            <a:r>
              <a:rPr lang="en-AU" dirty="0" err="1"/>
              <a:t>patología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63" name="Rectangle 62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Centro </a:t>
            </a:r>
            <a:r>
              <a:rPr lang="en-AU" sz="1600" dirty="0" err="1" smtClean="0">
                <a:solidFill>
                  <a:schemeClr val="tx1"/>
                </a:solidFill>
              </a:rPr>
              <a:t>Médico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Salutis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(S-547)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S-554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336791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 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S-384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S-385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 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(S-385)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S-383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</a:p>
          <a:p>
            <a:r>
              <a:rPr lang="en-AU" dirty="0" err="1" smtClean="0"/>
              <a:t>Aparcamiento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S-386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934473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 </a:t>
            </a:r>
            <a:endParaRPr lang="en-AU" dirty="0"/>
          </a:p>
          <a:p>
            <a:r>
              <a:rPr lang="en-AU" dirty="0" err="1"/>
              <a:t>Habitaciones</a:t>
            </a:r>
            <a:r>
              <a:rPr lang="en-AU" dirty="0"/>
              <a:t> ala </a:t>
            </a:r>
            <a:r>
              <a:rPr lang="en-AU" dirty="0" err="1"/>
              <a:t>norte</a:t>
            </a:r>
            <a:r>
              <a:rPr lang="en-AU" dirty="0"/>
              <a:t>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Habitaciones</a:t>
            </a:r>
            <a:r>
              <a:rPr lang="en-AU" sz="1600" dirty="0">
                <a:solidFill>
                  <a:schemeClr val="tx1"/>
                </a:solidFill>
              </a:rPr>
              <a:t> ala </a:t>
            </a:r>
            <a:r>
              <a:rPr lang="en-AU" sz="1600" dirty="0" err="1">
                <a:solidFill>
                  <a:schemeClr val="tx1"/>
                </a:solidFill>
              </a:rPr>
              <a:t>norte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r>
              <a:rPr lang="en-AU" sz="1600" dirty="0">
                <a:solidFill>
                  <a:schemeClr val="tx1"/>
                </a:solidFill>
              </a:rPr>
              <a:t> (S-390)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S-388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Recepción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(S-383</a:t>
            </a:r>
            <a:r>
              <a:rPr lang="en-AU" dirty="0">
                <a:solidFill>
                  <a:schemeClr val="tx1"/>
                </a:solidFill>
              </a:rPr>
              <a:t>)</a:t>
            </a:r>
            <a:endParaRPr lang="en-AU" sz="16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S-389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Recepción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 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(S-389)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S-387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Habitaciones</a:t>
            </a:r>
            <a:r>
              <a:rPr lang="en-AU" dirty="0"/>
              <a:t> ala </a:t>
            </a:r>
            <a:r>
              <a:rPr lang="en-AU" dirty="0" err="1"/>
              <a:t>norte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(S-383)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S-390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8901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5 al 8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S-304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5 al 8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5 al 8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(S-304)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S-305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5 al 8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5 al 8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(S-305)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S-306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Casas </a:t>
              </a:r>
              <a:r>
                <a:rPr lang="en-AU" sz="2600" b="1" dirty="0" err="1">
                  <a:solidFill>
                    <a:schemeClr val="tx1"/>
                  </a:solidFill>
                </a:rPr>
                <a:t>Prefabric</a:t>
              </a:r>
              <a:r>
                <a:rPr lang="en-AU" sz="26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Casas </a:t>
              </a:r>
              <a:r>
                <a:rPr lang="en-AU" dirty="0" err="1"/>
                <a:t>Prefabric</a:t>
              </a:r>
              <a:r>
                <a:rPr lang="en-AU" dirty="0"/>
                <a:t>., 17 al 20</a:t>
              </a:r>
            </a:p>
            <a:p>
              <a:r>
                <a:rPr lang="pt-BR" dirty="0"/>
                <a:t>4 casas </a:t>
              </a:r>
              <a:r>
                <a:rPr lang="pt-BR" dirty="0" err="1"/>
                <a:t>prefabric</a:t>
              </a:r>
              <a:r>
                <a:rPr lang="pt-BR" dirty="0"/>
                <a:t>. 2 hab.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3972664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8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946675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S-313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571576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3639" y="3568605"/>
            <a:ext cx="4572001" cy="2747963"/>
            <a:chOff x="243639" y="3568605"/>
            <a:chExt cx="4572001" cy="27479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Elementos</a:t>
              </a:r>
              <a:r>
                <a:rPr lang="en-AU" dirty="0"/>
                <a:t> </a:t>
              </a:r>
              <a:r>
                <a:rPr lang="en-AU" dirty="0" err="1"/>
                <a:t>esenciales</a:t>
              </a:r>
              <a:r>
                <a:rPr lang="en-AU" dirty="0"/>
                <a:t> </a:t>
              </a:r>
            </a:p>
            <a:p>
              <a:r>
                <a:rPr lang="es-ES" dirty="0"/>
                <a:t>conexión a red eléctrica, alcantarilla, aguas pluviales</a:t>
              </a:r>
              <a:endParaRPr lang="en-AU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S-455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Elementos</a:t>
              </a:r>
              <a:r>
                <a:rPr lang="en-AU" dirty="0"/>
                <a:t> </a:t>
              </a:r>
              <a:r>
                <a:rPr lang="en-AU" dirty="0" err="1"/>
                <a:t>esenciales</a:t>
              </a:r>
              <a:endParaRPr lang="en-AU" dirty="0"/>
            </a:p>
            <a:p>
              <a:r>
                <a:rPr lang="en-AU" dirty="0" err="1"/>
                <a:t>Aparcamientos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S-456</a:t>
                </a: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84" name="Rectangle 83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Elementos</a:t>
              </a:r>
              <a:r>
                <a:rPr lang="en-AU" dirty="0"/>
                <a:t> </a:t>
              </a:r>
              <a:r>
                <a:rPr lang="en-AU" dirty="0" err="1"/>
                <a:t>esenciales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92" name="TextBox 91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S-457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44800" y="414000"/>
            <a:ext cx="4572001" cy="2747963"/>
            <a:chOff x="243639" y="3568605"/>
            <a:chExt cx="4572001" cy="2747963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Elementos</a:t>
              </a:r>
              <a:r>
                <a:rPr lang="en-AU" dirty="0"/>
                <a:t> </a:t>
              </a:r>
              <a:r>
                <a:rPr lang="en-AU" dirty="0" err="1"/>
                <a:t>esenciales</a:t>
              </a:r>
              <a:r>
                <a:rPr lang="en-AU" dirty="0"/>
                <a:t> </a:t>
              </a:r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(S-457)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8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4" name="Straight Connector 11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S-458</a:t>
              </a:r>
            </a:p>
          </p:txBody>
        </p:sp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874529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3639" y="3568605"/>
            <a:ext cx="4572001" cy="2747963"/>
            <a:chOff x="243639" y="3568605"/>
            <a:chExt cx="4572001" cy="27479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Bodega</a:t>
              </a:r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Bodega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(S-462)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S-460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Quiosco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S-461</a:t>
                </a: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84" name="Rectangle 83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Bodega</a:t>
              </a:r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92" name="TextBox 91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S-462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44800" y="414000"/>
            <a:ext cx="4572001" cy="2747963"/>
            <a:chOff x="243639" y="3568605"/>
            <a:chExt cx="4572001" cy="2747963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Quiosco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Quiosco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(S-461)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4" name="Straight Connector 11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S-459</a:t>
              </a:r>
            </a:p>
          </p:txBody>
        </p:sp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3181014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3639" y="3568605"/>
            <a:ext cx="4572001" cy="2747963"/>
            <a:chOff x="243639" y="3568605"/>
            <a:chExt cx="4572001" cy="27479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Carnicería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Carnicería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(S-466)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S-464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Lechería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S-465</a:t>
                </a: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84" name="Rectangle 83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Carnicería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92" name="TextBox 91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S-466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44800" y="414000"/>
            <a:ext cx="4572001" cy="2747963"/>
            <a:chOff x="243639" y="3568605"/>
            <a:chExt cx="4572001" cy="2747963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Lechería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Lechería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(S-465)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4" name="Straight Connector 11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S-463</a:t>
              </a:r>
            </a:p>
          </p:txBody>
        </p:sp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342044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3639" y="3568605"/>
            <a:ext cx="4572001" cy="2747963"/>
            <a:chOff x="243639" y="3568605"/>
            <a:chExt cx="4572001" cy="27479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Banco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Banco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(S-470)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S-468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Panadería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S-469</a:t>
                </a: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84" name="Rectangle 83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Banco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92" name="TextBox 91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S-470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44800" y="414000"/>
            <a:ext cx="4572001" cy="2747963"/>
            <a:chOff x="243639" y="3568605"/>
            <a:chExt cx="4572001" cy="2747963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Panadería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Panadería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(S-469)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4" name="Straight Connector 11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S-467</a:t>
              </a:r>
            </a:p>
          </p:txBody>
        </p:sp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310586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Oficina</a:t>
              </a:r>
              <a:r>
                <a:rPr lang="en-AU" dirty="0"/>
                <a:t> de </a:t>
              </a:r>
              <a:r>
                <a:rPr lang="en-AU" dirty="0" err="1"/>
                <a:t>correos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Elementos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esenciales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(S-458)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S-472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44800" y="414000"/>
            <a:ext cx="4572001" cy="2747963"/>
            <a:chOff x="243639" y="3568605"/>
            <a:chExt cx="4572001" cy="2747963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200" dirty="0">
                  <a:solidFill>
                    <a:schemeClr val="bg1"/>
                  </a:solidFill>
                </a:rPr>
                <a:t>Centro </a:t>
              </a:r>
              <a:r>
                <a:rPr lang="en-AU" sz="1200" dirty="0" err="1">
                  <a:solidFill>
                    <a:schemeClr val="bg1"/>
                  </a:solidFill>
                </a:rPr>
                <a:t>Comercial</a:t>
              </a:r>
              <a:r>
                <a:rPr lang="en-AU" sz="1200" dirty="0">
                  <a:solidFill>
                    <a:schemeClr val="bg1"/>
                  </a:solidFill>
                </a:rPr>
                <a:t> </a:t>
              </a:r>
              <a:r>
                <a:rPr lang="en-AU" sz="1200" dirty="0" err="1">
                  <a:solidFill>
                    <a:schemeClr val="bg1"/>
                  </a:solidFill>
                </a:rPr>
                <a:t>BackLog</a:t>
              </a:r>
              <a:endParaRPr lang="en-AU" sz="1400" dirty="0">
                <a:solidFill>
                  <a:schemeClr val="bg1"/>
                </a:solidFill>
              </a:endParaRPr>
            </a:p>
            <a:p>
              <a:r>
                <a:rPr lang="en-AU" sz="2100" b="1" dirty="0" err="1">
                  <a:solidFill>
                    <a:schemeClr val="bg1"/>
                  </a:solidFill>
                </a:rPr>
                <a:t>Elementos</a:t>
              </a:r>
              <a:r>
                <a:rPr lang="en-AU" sz="2100" b="1" dirty="0">
                  <a:solidFill>
                    <a:schemeClr val="bg1"/>
                  </a:solidFill>
                </a:rPr>
                <a:t> </a:t>
              </a:r>
              <a:r>
                <a:rPr lang="en-AU" sz="2100" b="1" dirty="0" err="1">
                  <a:solidFill>
                    <a:schemeClr val="bg1"/>
                  </a:solidFill>
                </a:rPr>
                <a:t>esenciales</a:t>
              </a:r>
              <a:endParaRPr lang="en-AU" sz="21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Oficina</a:t>
              </a:r>
              <a:r>
                <a:rPr lang="en-AU" dirty="0"/>
                <a:t> de </a:t>
              </a:r>
              <a:r>
                <a:rPr lang="en-AU" dirty="0" err="1"/>
                <a:t>correos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Oficina</a:t>
              </a:r>
              <a:r>
                <a:rPr lang="en-AU" sz="1600" dirty="0">
                  <a:solidFill>
                    <a:schemeClr val="tx1"/>
                  </a:solidFill>
                </a:rPr>
                <a:t> de </a:t>
              </a:r>
              <a:r>
                <a:rPr lang="en-AU" sz="1600" dirty="0" err="1">
                  <a:solidFill>
                    <a:schemeClr val="tx1"/>
                  </a:solidFill>
                </a:rPr>
                <a:t>correos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(S-472)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1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4" name="Straight Connector 11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S-471</a:t>
              </a:r>
            </a:p>
          </p:txBody>
        </p:sp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  <p:pic>
        <p:nvPicPr>
          <p:cNvPr id="38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39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1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 </a:t>
            </a:r>
            <a:endParaRPr lang="en-AU" dirty="0"/>
          </a:p>
          <a:p>
            <a:r>
              <a:rPr lang="en-AU" dirty="0" err="1"/>
              <a:t>Habitaciones</a:t>
            </a:r>
            <a:r>
              <a:rPr lang="en-AU" dirty="0"/>
              <a:t> ala </a:t>
            </a:r>
            <a:r>
              <a:rPr lang="en-AU" dirty="0" err="1"/>
              <a:t>sur</a:t>
            </a:r>
            <a:r>
              <a:rPr lang="en-AU" dirty="0"/>
              <a:t>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42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Habitaciones</a:t>
            </a:r>
            <a:r>
              <a:rPr lang="en-AU" sz="1600" dirty="0">
                <a:solidFill>
                  <a:schemeClr val="tx1"/>
                </a:solidFill>
              </a:rPr>
              <a:t> ala </a:t>
            </a:r>
            <a:r>
              <a:rPr lang="en-AU" sz="1600" dirty="0" err="1">
                <a:solidFill>
                  <a:schemeClr val="tx1"/>
                </a:solidFill>
              </a:rPr>
              <a:t>sur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r>
              <a:rPr lang="en-AU" sz="1600" dirty="0">
                <a:solidFill>
                  <a:schemeClr val="tx1"/>
                </a:solidFill>
              </a:rPr>
              <a:t> (S-392)</a:t>
            </a:r>
          </a:p>
        </p:txBody>
      </p:sp>
      <p:grpSp>
        <p:nvGrpSpPr>
          <p:cNvPr id="43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44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6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48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S-391</a:t>
            </a:r>
          </a:p>
        </p:txBody>
      </p:sp>
      <p:pic>
        <p:nvPicPr>
          <p:cNvPr id="49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50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1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Alojamiento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Motel California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2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Motel California</a:t>
            </a:r>
            <a:endParaRPr lang="en-AU" dirty="0"/>
          </a:p>
          <a:p>
            <a:r>
              <a:rPr lang="en-AU" dirty="0" err="1"/>
              <a:t>Habitaciones</a:t>
            </a:r>
            <a:r>
              <a:rPr lang="en-AU" dirty="0"/>
              <a:t> ala </a:t>
            </a:r>
            <a:r>
              <a:rPr lang="en-AU" dirty="0" err="1"/>
              <a:t>sur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3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Motel California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(S-383)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5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59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0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S-392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580663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 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S-412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BF9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>
                  <a:solidFill>
                    <a:schemeClr val="tx1"/>
                  </a:solidFill>
                </a:rPr>
                <a:t>Parque </a:t>
              </a:r>
              <a:r>
                <a:rPr lang="en-AU" sz="1400" dirty="0" err="1">
                  <a:solidFill>
                    <a:schemeClr val="tx1"/>
                  </a:solidFill>
                </a:rPr>
                <a:t>Tecnológico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 smtClean="0">
                  <a:solidFill>
                    <a:schemeClr val="tx1"/>
                  </a:solidFill>
                </a:rPr>
                <a:t>Arroba 22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smtClean="0"/>
                <a:t>Arroba 22</a:t>
              </a:r>
              <a:endParaRPr lang="en-AU" dirty="0"/>
            </a:p>
            <a:p>
              <a:r>
                <a:rPr lang="en-AU" dirty="0" err="1"/>
                <a:t>Aparcamiento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S-413</a:t>
                </a: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70" name="Rectangle 69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BF9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>
                  <a:solidFill>
                    <a:schemeClr val="tx1"/>
                  </a:solidFill>
                </a:rPr>
                <a:t>Parque </a:t>
              </a:r>
              <a:r>
                <a:rPr lang="en-AU" sz="1400" dirty="0" err="1">
                  <a:solidFill>
                    <a:schemeClr val="tx1"/>
                  </a:solidFill>
                </a:rPr>
                <a:t>Tecnológico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 smtClean="0">
                  <a:solidFill>
                    <a:schemeClr val="tx1"/>
                  </a:solidFill>
                </a:rPr>
                <a:t>Arroba 22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smtClean="0"/>
                <a:t>Arroba 22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, </a:t>
              </a:r>
              <a:r>
                <a:rPr lang="en-AU" dirty="0" err="1"/>
                <a:t>planta</a:t>
              </a:r>
              <a:r>
                <a:rPr lang="en-AU" dirty="0"/>
                <a:t> </a:t>
              </a:r>
              <a:r>
                <a:rPr lang="en-AU" dirty="0" err="1"/>
                <a:t>baja</a:t>
              </a:r>
              <a:r>
                <a:rPr lang="en-AU" dirty="0"/>
                <a:t>,</a:t>
              </a:r>
            </a:p>
            <a:p>
              <a:r>
                <a:rPr lang="en-AU" dirty="0" err="1"/>
                <a:t>estructura</a:t>
              </a:r>
              <a:r>
                <a:rPr lang="en-AU" dirty="0"/>
                <a:t> y </a:t>
              </a:r>
              <a:r>
                <a:rPr lang="en-AU" dirty="0" err="1"/>
                <a:t>paredes</a:t>
              </a:r>
              <a:endParaRPr lang="en-AU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74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77" name="Picture 7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78" name="TextBox 77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S-414</a:t>
                </a:r>
              </a:p>
            </p:txBody>
          </p:sp>
        </p:grpSp>
      </p:grpSp>
      <p:pic>
        <p:nvPicPr>
          <p:cNvPr id="38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63649" y="419096"/>
            <a:ext cx="772698" cy="720847"/>
          </a:xfrm>
          <a:prstGeom prst="rect">
            <a:avLst/>
          </a:prstGeom>
        </p:spPr>
      </p:pic>
      <p:sp>
        <p:nvSpPr>
          <p:cNvPr id="39" name="Rectangle 15"/>
          <p:cNvSpPr/>
          <p:nvPr/>
        </p:nvSpPr>
        <p:spPr>
          <a:xfrm>
            <a:off x="257494" y="409752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Rectangle 16"/>
          <p:cNvSpPr/>
          <p:nvPr/>
        </p:nvSpPr>
        <p:spPr>
          <a:xfrm>
            <a:off x="257493" y="414516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1" name="TextBox 17"/>
          <p:cNvSpPr txBox="1"/>
          <p:nvPr/>
        </p:nvSpPr>
        <p:spPr>
          <a:xfrm>
            <a:off x="1024751" y="476099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 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42" name="Rectangle 18"/>
          <p:cNvSpPr/>
          <p:nvPr/>
        </p:nvSpPr>
        <p:spPr>
          <a:xfrm>
            <a:off x="1024749" y="1985602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43" name="Group 19"/>
          <p:cNvGrpSpPr/>
          <p:nvPr/>
        </p:nvGrpSpPr>
        <p:grpSpPr>
          <a:xfrm>
            <a:off x="3989636" y="2277652"/>
            <a:ext cx="720724" cy="853277"/>
            <a:chOff x="4838700" y="8414049"/>
            <a:chExt cx="720725" cy="853277"/>
          </a:xfrm>
        </p:grpSpPr>
        <p:sp>
          <p:nvSpPr>
            <p:cNvPr id="44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6" name="Straight Connector 22"/>
          <p:cNvCxnSpPr/>
          <p:nvPr/>
        </p:nvCxnSpPr>
        <p:spPr>
          <a:xfrm>
            <a:off x="1040623" y="1933064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941" y="1578084"/>
            <a:ext cx="561001" cy="612000"/>
          </a:xfrm>
          <a:prstGeom prst="rect">
            <a:avLst/>
          </a:prstGeom>
        </p:spPr>
      </p:pic>
      <p:sp>
        <p:nvSpPr>
          <p:cNvPr id="48" name="TextBox 24"/>
          <p:cNvSpPr txBox="1"/>
          <p:nvPr/>
        </p:nvSpPr>
        <p:spPr>
          <a:xfrm>
            <a:off x="3960530" y="691048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S-445</a:t>
            </a:r>
          </a:p>
        </p:txBody>
      </p:sp>
      <p:pic>
        <p:nvPicPr>
          <p:cNvPr id="49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119" y="1195093"/>
            <a:ext cx="655714" cy="61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34196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 </a:t>
            </a:r>
            <a:endParaRPr lang="en-AU" dirty="0"/>
          </a:p>
          <a:p>
            <a:r>
              <a:rPr lang="en-AU" dirty="0"/>
              <a:t>Planta </a:t>
            </a:r>
            <a:r>
              <a:rPr lang="en-AU" dirty="0" err="1"/>
              <a:t>baja</a:t>
            </a:r>
            <a:r>
              <a:rPr lang="en-AU" dirty="0"/>
              <a:t>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Planta </a:t>
            </a:r>
            <a:r>
              <a:rPr lang="en-AU" sz="1600" dirty="0" err="1">
                <a:solidFill>
                  <a:schemeClr val="tx1"/>
                </a:solidFill>
              </a:rPr>
              <a:t>baja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(S-418)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S-416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Planta</a:t>
            </a:r>
            <a:r>
              <a:rPr lang="en-AU" dirty="0"/>
              <a:t> </a:t>
            </a:r>
            <a:r>
              <a:rPr lang="en-AU" dirty="0" err="1"/>
              <a:t>baja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s-ES" sz="1600" dirty="0">
                <a:solidFill>
                  <a:schemeClr val="tx1"/>
                </a:solidFill>
              </a:rPr>
              <a:t>Cimientos, planta baja, estructura y paredes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(S-414)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S-415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Planta</a:t>
            </a:r>
            <a:r>
              <a:rPr lang="en-AU" dirty="0"/>
              <a:t> </a:t>
            </a:r>
            <a:r>
              <a:rPr lang="en-AU" dirty="0" err="1"/>
              <a:t>baja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Planta </a:t>
            </a:r>
            <a:r>
              <a:rPr lang="en-AU" sz="1600" dirty="0" err="1">
                <a:solidFill>
                  <a:schemeClr val="tx1"/>
                </a:solidFill>
              </a:rPr>
              <a:t>baja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(S-415)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S-418</a:t>
              </a:r>
            </a:p>
          </p:txBody>
        </p:sp>
      </p:grpSp>
      <p:grpSp>
        <p:nvGrpSpPr>
          <p:cNvPr id="38" name="Group 1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39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BF9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>
                  <a:solidFill>
                    <a:schemeClr val="tx1"/>
                  </a:solidFill>
                </a:rPr>
                <a:t>Parque </a:t>
              </a:r>
              <a:r>
                <a:rPr lang="en-AU" sz="1400" dirty="0" err="1">
                  <a:solidFill>
                    <a:schemeClr val="tx1"/>
                  </a:solidFill>
                </a:rPr>
                <a:t>Tecnológico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 smtClean="0">
                  <a:solidFill>
                    <a:schemeClr val="tx1"/>
                  </a:solidFill>
                </a:rPr>
                <a:t>Arroba 22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smtClean="0"/>
                <a:t>Arroba 22</a:t>
              </a:r>
              <a:endParaRPr lang="en-AU" dirty="0"/>
            </a:p>
            <a:p>
              <a:r>
                <a:rPr lang="en-AU" dirty="0" err="1"/>
                <a:t>Aparcamiento</a:t>
              </a:r>
              <a:endParaRPr lang="en-AU" dirty="0"/>
            </a:p>
          </p:txBody>
        </p:sp>
        <p:sp>
          <p:nvSpPr>
            <p:cNvPr id="62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3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72" name="Rectangle 32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33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grpSp>
          <p:nvGrpSpPr>
            <p:cNvPr id="69" name="Group 3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70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71" name="TextBox 3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S-446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703259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 </a:t>
            </a:r>
            <a:endParaRPr lang="en-AU" dirty="0"/>
          </a:p>
          <a:p>
            <a:r>
              <a:rPr lang="en-AU" dirty="0" err="1"/>
              <a:t>Primera</a:t>
            </a:r>
            <a:r>
              <a:rPr lang="en-AU" dirty="0"/>
              <a:t> </a:t>
            </a:r>
            <a:r>
              <a:rPr lang="en-AU" dirty="0" err="1"/>
              <a:t>planta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First floor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(S-422)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S-420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/>
              <a:t>First floor </a:t>
            </a:r>
          </a:p>
          <a:p>
            <a:r>
              <a:rPr lang="en-AU" dirty="0" err="1"/>
              <a:t>Estructura</a:t>
            </a:r>
            <a:r>
              <a:rPr lang="en-AU" dirty="0"/>
              <a:t> y Paredes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s-ES" sz="1600" dirty="0">
                <a:solidFill>
                  <a:schemeClr val="tx1"/>
                </a:solidFill>
              </a:rPr>
              <a:t>Cimientos, planta baja, estructura y paredes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(S-414)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S-421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/>
              <a:t>First floor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s-ES" sz="1600" dirty="0">
                <a:solidFill>
                  <a:schemeClr val="tx1"/>
                </a:solidFill>
              </a:rPr>
              <a:t>Primera planta estructura y paredes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(S-421)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S-419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Primera</a:t>
            </a:r>
            <a:r>
              <a:rPr lang="en-AU" dirty="0"/>
              <a:t> </a:t>
            </a:r>
            <a:r>
              <a:rPr lang="en-AU" dirty="0" err="1"/>
              <a:t>planta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First floor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(S-419)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S-422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31261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 </a:t>
            </a:r>
            <a:endParaRPr lang="en-AU" dirty="0"/>
          </a:p>
          <a:p>
            <a:r>
              <a:rPr lang="en-AU" dirty="0" err="1"/>
              <a:t>Segunda</a:t>
            </a:r>
            <a:r>
              <a:rPr lang="en-AU" dirty="0"/>
              <a:t> </a:t>
            </a:r>
            <a:r>
              <a:rPr lang="en-AU" dirty="0" err="1"/>
              <a:t>planta</a:t>
            </a:r>
            <a:r>
              <a:rPr lang="en-AU" dirty="0"/>
              <a:t>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Segunda planta </a:t>
            </a:r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(S-426)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S-424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Segunda</a:t>
            </a:r>
            <a:r>
              <a:rPr lang="en-AU" dirty="0"/>
              <a:t> </a:t>
            </a:r>
            <a:r>
              <a:rPr lang="en-AU" dirty="0" err="1"/>
              <a:t>planta</a:t>
            </a:r>
            <a:r>
              <a:rPr lang="en-AU" dirty="0"/>
              <a:t> </a:t>
            </a:r>
          </a:p>
          <a:p>
            <a:r>
              <a:rPr lang="en-AU" dirty="0" err="1"/>
              <a:t>Estructura</a:t>
            </a:r>
            <a:r>
              <a:rPr lang="en-AU" dirty="0"/>
              <a:t> y </a:t>
            </a:r>
            <a:r>
              <a:rPr lang="en-AU" dirty="0" err="1"/>
              <a:t>paredes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s-ES" sz="1600" dirty="0">
                <a:solidFill>
                  <a:schemeClr val="tx1"/>
                </a:solidFill>
              </a:rPr>
              <a:t>Primera planta estructura y paredes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(S-421)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S-425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Segunda</a:t>
            </a:r>
            <a:r>
              <a:rPr lang="en-AU" dirty="0"/>
              <a:t> </a:t>
            </a:r>
            <a:r>
              <a:rPr lang="en-AU" dirty="0" err="1"/>
              <a:t>planta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s-ES" sz="1600" dirty="0">
                <a:solidFill>
                  <a:schemeClr val="tx1"/>
                </a:solidFill>
              </a:rPr>
              <a:t>Segunda planta estructura y paredes</a:t>
            </a:r>
            <a:r>
              <a:rPr lang="en-AU" sz="1600" dirty="0">
                <a:solidFill>
                  <a:schemeClr val="tx1"/>
                </a:solidFill>
              </a:rPr>
              <a:t> (S-425)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S-423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Arroba 22</a:t>
            </a:r>
            <a:endParaRPr lang="en-AU" dirty="0"/>
          </a:p>
          <a:p>
            <a:r>
              <a:rPr lang="en-AU" dirty="0" err="1"/>
              <a:t>Segunda</a:t>
            </a:r>
            <a:r>
              <a:rPr lang="en-AU" dirty="0"/>
              <a:t> </a:t>
            </a:r>
            <a:r>
              <a:rPr lang="en-AU" dirty="0" err="1"/>
              <a:t>planta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Arroba 22 </a:t>
            </a:r>
            <a:r>
              <a:rPr lang="en-AU" sz="1600" dirty="0">
                <a:solidFill>
                  <a:schemeClr val="tx1"/>
                </a:solidFill>
              </a:rPr>
              <a:t>Segunda planta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(S-423)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S-426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402620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39512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servicios</a:t>
            </a:r>
            <a:r>
              <a:rPr lang="en-AU" dirty="0"/>
              <a:t> </a:t>
            </a:r>
            <a:r>
              <a:rPr lang="en-AU" dirty="0" err="1"/>
              <a:t>comunes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servicios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comunes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(S-450)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S-448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servicios</a:t>
            </a:r>
            <a:r>
              <a:rPr lang="en-AU" dirty="0"/>
              <a:t> </a:t>
            </a:r>
            <a:r>
              <a:rPr lang="en-AU" dirty="0" err="1"/>
              <a:t>comunes</a:t>
            </a:r>
            <a:r>
              <a:rPr lang="en-AU" dirty="0"/>
              <a:t> </a:t>
            </a:r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S-449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servicios</a:t>
            </a:r>
            <a:r>
              <a:rPr lang="en-AU" dirty="0"/>
              <a:t> </a:t>
            </a:r>
            <a:r>
              <a:rPr lang="en-AU" dirty="0" err="1"/>
              <a:t>comunes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servicios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comunes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(S-449)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S-447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servicios</a:t>
            </a:r>
            <a:r>
              <a:rPr lang="en-AU" dirty="0"/>
              <a:t> </a:t>
            </a:r>
            <a:r>
              <a:rPr lang="en-AU" dirty="0" err="1"/>
              <a:t>comunes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servicios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comunes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(S-447)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3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S-450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4584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9 al 12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S-307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9 al 12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9 al 12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(S-307)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S-308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9 al 12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9 al 12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(S-308)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S-309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7963"/>
            <a:chOff x="243639" y="3568605"/>
            <a:chExt cx="4572001" cy="274796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Casas </a:t>
              </a:r>
              <a:r>
                <a:rPr lang="en-AU" sz="2600" b="1" dirty="0" err="1">
                  <a:solidFill>
                    <a:schemeClr val="tx1"/>
                  </a:solidFill>
                </a:rPr>
                <a:t>Prefabric</a:t>
              </a:r>
              <a:r>
                <a:rPr lang="en-AU" sz="26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0897" y="3634952"/>
              <a:ext cx="281826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Casas </a:t>
              </a:r>
              <a:r>
                <a:rPr lang="en-AU" dirty="0" err="1"/>
                <a:t>Prefabric</a:t>
              </a:r>
              <a:r>
                <a:rPr lang="en-AU" dirty="0"/>
                <a:t>., 17 al 20</a:t>
              </a:r>
            </a:p>
            <a:p>
              <a:r>
                <a:rPr lang="pt-BR" dirty="0"/>
                <a:t>4 casas </a:t>
              </a:r>
              <a:r>
                <a:rPr lang="pt-BR" dirty="0" err="1"/>
                <a:t>prefabric</a:t>
              </a:r>
              <a:r>
                <a:rPr lang="pt-BR" dirty="0"/>
                <a:t>. 2 hab.</a:t>
              </a:r>
              <a:endParaRPr lang="en-AU" dirty="0"/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Casas </a:t>
              </a:r>
              <a:r>
                <a:rPr lang="en-AU" sz="1600" dirty="0" err="1">
                  <a:solidFill>
                    <a:schemeClr val="tx1"/>
                  </a:solidFill>
                </a:rPr>
                <a:t>Prefabric</a:t>
              </a:r>
              <a:r>
                <a:rPr lang="en-AU" sz="1600" dirty="0">
                  <a:solidFill>
                    <a:schemeClr val="tx1"/>
                  </a:solidFill>
                </a:rPr>
                <a:t>., 17 al 20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r>
                <a:rPr lang="en-AU" sz="1600" dirty="0">
                  <a:solidFill>
                    <a:schemeClr val="tx1"/>
                  </a:solidFill>
                </a:rPr>
                <a:t> (S-313)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3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S-314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171386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Ala de </a:t>
            </a:r>
            <a:r>
              <a:rPr lang="en-AU" dirty="0" err="1"/>
              <a:t>avance</a:t>
            </a:r>
            <a:endParaRPr lang="en-AU" dirty="0"/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Ala de </a:t>
            </a:r>
            <a:r>
              <a:rPr lang="en-AU" sz="1600" dirty="0" err="1">
                <a:solidFill>
                  <a:schemeClr val="tx1"/>
                </a:solidFill>
              </a:rPr>
              <a:t>avance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(S-454)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S-452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Ala de </a:t>
            </a:r>
            <a:r>
              <a:rPr lang="en-AU" dirty="0" err="1"/>
              <a:t>avance</a:t>
            </a:r>
            <a:r>
              <a:rPr lang="en-AU" dirty="0"/>
              <a:t> </a:t>
            </a:r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servicios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comunes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(S-449)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S-453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Rectangle 43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Ala de </a:t>
            </a:r>
            <a:r>
              <a:rPr lang="en-AU" dirty="0" err="1"/>
              <a:t>avance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46" name="Rectangle 45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Ala de </a:t>
            </a:r>
            <a:r>
              <a:rPr lang="en-AU" sz="1600" dirty="0" err="1">
                <a:solidFill>
                  <a:schemeClr val="tx1"/>
                </a:solidFill>
              </a:rPr>
              <a:t>avance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(S-453)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54" name="Rectangle 53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S-451</a:t>
              </a:r>
            </a:p>
          </p:txBody>
        </p: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198401" y="3567600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Rectangle 55"/>
          <p:cNvSpPr/>
          <p:nvPr/>
        </p:nvSpPr>
        <p:spPr>
          <a:xfrm>
            <a:off x="5198400" y="3567600"/>
            <a:ext cx="671748" cy="2743199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>
                <a:solidFill>
                  <a:schemeClr val="tx1"/>
                </a:solidFill>
              </a:rPr>
              <a:t>Parque </a:t>
            </a:r>
            <a:r>
              <a:rPr lang="en-AU" sz="1400" dirty="0" err="1">
                <a:solidFill>
                  <a:schemeClr val="tx1"/>
                </a:solidFill>
              </a:rPr>
              <a:t>Tecnológico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 smtClean="0">
                <a:solidFill>
                  <a:schemeClr val="tx1"/>
                </a:solidFill>
              </a:rPr>
              <a:t>Arroba 22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65658" y="3633947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Ala de </a:t>
            </a:r>
            <a:r>
              <a:rPr lang="en-AU" dirty="0" err="1"/>
              <a:t>avance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58" name="Rectangle 57"/>
          <p:cNvSpPr/>
          <p:nvPr/>
        </p:nvSpPr>
        <p:spPr>
          <a:xfrm>
            <a:off x="5965656" y="5143450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Ala de </a:t>
            </a:r>
            <a:r>
              <a:rPr lang="en-AU" sz="1600" dirty="0" err="1">
                <a:solidFill>
                  <a:schemeClr val="tx1"/>
                </a:solidFill>
              </a:rPr>
              <a:t>avance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(S-451)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5981533" y="5106819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8927425" y="5435818"/>
            <a:ext cx="720724" cy="853277"/>
            <a:chOff x="4838700" y="8414049"/>
            <a:chExt cx="720725" cy="853277"/>
          </a:xfrm>
        </p:grpSpPr>
        <p:sp>
          <p:nvSpPr>
            <p:cNvPr id="66" name="Rectangle 65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5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901436" y="3585209"/>
            <a:ext cx="772698" cy="720847"/>
            <a:chOff x="4764580" y="3419436"/>
            <a:chExt cx="772698" cy="720847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S-454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98938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Aparcamiento</a:t>
            </a:r>
            <a:r>
              <a:rPr lang="en-AU" dirty="0"/>
              <a:t> </a:t>
            </a:r>
            <a:r>
              <a:rPr lang="en-AU" dirty="0" err="1"/>
              <a:t>centro</a:t>
            </a:r>
            <a:r>
              <a:rPr lang="en-AU" dirty="0"/>
              <a:t> </a:t>
            </a:r>
            <a:r>
              <a:rPr lang="en-AU" dirty="0" err="1"/>
              <a:t>salud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S-121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Centro de </a:t>
            </a:r>
            <a:r>
              <a:rPr lang="en-AU" dirty="0" err="1"/>
              <a:t>salud</a:t>
            </a:r>
            <a:r>
              <a:rPr lang="en-AU" dirty="0"/>
              <a:t> </a:t>
            </a:r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S-122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Centro de </a:t>
            </a:r>
            <a:r>
              <a:rPr lang="en-AU" dirty="0" err="1"/>
              <a:t>salud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13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S-123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Salud</a:t>
              </a:r>
              <a:r>
                <a:rPr lang="en-AU" sz="1400" dirty="0">
                  <a:solidFill>
                    <a:schemeClr val="tx1"/>
                  </a:solidFill>
                </a:rPr>
                <a:t> y </a:t>
              </a:r>
              <a:r>
                <a:rPr lang="en-AU" sz="1400" dirty="0" err="1">
                  <a:solidFill>
                    <a:schemeClr val="tx1"/>
                  </a:solidFill>
                </a:rPr>
                <a:t>ocio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Centro de </a:t>
              </a:r>
              <a:r>
                <a:rPr lang="en-AU" sz="2600" b="1" dirty="0" err="1">
                  <a:solidFill>
                    <a:schemeClr val="tx1"/>
                  </a:solidFill>
                </a:rPr>
                <a:t>salud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Piscina</a:t>
              </a:r>
              <a:endParaRPr lang="en-AU" dirty="0"/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Centro de </a:t>
              </a:r>
              <a:r>
                <a:rPr lang="en-AU" sz="1600" dirty="0" err="1">
                  <a:solidFill>
                    <a:schemeClr val="tx1"/>
                  </a:solidFill>
                </a:rPr>
                <a:t>salud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(S-123)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3972664" y="2283313"/>
              <a:ext cx="720724" cy="853277"/>
              <a:chOff x="4838700" y="8414049"/>
              <a:chExt cx="720725" cy="853277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8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946675" y="432704"/>
              <a:ext cx="772698" cy="720847"/>
              <a:chOff x="4764580" y="3419436"/>
              <a:chExt cx="772698" cy="720847"/>
            </a:xfrm>
          </p:grpSpPr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S-130</a:t>
                </a:r>
              </a:p>
            </p:txBody>
          </p:sp>
        </p:grp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748" y="1552137"/>
              <a:ext cx="561001" cy="612000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926" y="11691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31452812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gimnasio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Centro de </a:t>
            </a:r>
            <a:r>
              <a:rPr lang="en-AU" sz="1600" dirty="0" err="1">
                <a:solidFill>
                  <a:schemeClr val="tx1"/>
                </a:solidFill>
              </a:rPr>
              <a:t>salud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(S-123)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S-124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gimnasio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gimnasio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(S-124)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S-125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Recepción</a:t>
            </a:r>
            <a:r>
              <a:rPr lang="en-AU" dirty="0"/>
              <a:t> y </a:t>
            </a:r>
            <a:r>
              <a:rPr lang="en-AU" dirty="0" err="1"/>
              <a:t>gimnasio</a:t>
            </a:r>
            <a:r>
              <a:rPr lang="en-AU" dirty="0"/>
              <a:t>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Recepción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gimnasio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(S-125)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2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S-126</a:t>
              </a:r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225" y="1574029"/>
            <a:ext cx="561001" cy="61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403" y="1191038"/>
            <a:ext cx="655714" cy="612000"/>
          </a:xfrm>
          <a:prstGeom prst="rect">
            <a:avLst/>
          </a:prstGeom>
        </p:spPr>
      </p:pic>
      <p:grpSp>
        <p:nvGrpSpPr>
          <p:cNvPr id="56" name="Group 55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57" name="Rectangle 5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Salud</a:t>
              </a:r>
              <a:r>
                <a:rPr lang="en-AU" sz="1400" dirty="0">
                  <a:solidFill>
                    <a:schemeClr val="tx1"/>
                  </a:solidFill>
                </a:rPr>
                <a:t> y </a:t>
              </a:r>
              <a:r>
                <a:rPr lang="en-AU" sz="1400" dirty="0" err="1">
                  <a:solidFill>
                    <a:schemeClr val="tx1"/>
                  </a:solidFill>
                </a:rPr>
                <a:t>ocio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Centro de </a:t>
              </a:r>
              <a:r>
                <a:rPr lang="en-AU" sz="2600" b="1" dirty="0" err="1">
                  <a:solidFill>
                    <a:schemeClr val="tx1"/>
                  </a:solidFill>
                </a:rPr>
                <a:t>salud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Piscina</a:t>
              </a:r>
              <a:endParaRPr lang="en-AU" dirty="0"/>
            </a:p>
            <a:p>
              <a:r>
                <a:rPr lang="es-ES" dirty="0"/>
                <a:t>Accesorios eléctricos y de fontanería</a:t>
              </a:r>
              <a:endParaRPr lang="en-AU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Piscina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Equipamiento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  <a:r>
                <a:rPr lang="en-AU" sz="1600" dirty="0" err="1">
                  <a:solidFill>
                    <a:schemeClr val="tx1"/>
                  </a:solidFill>
                </a:rPr>
                <a:t>interno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(S-131)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AU" sz="3200" dirty="0">
                    <a:solidFill>
                      <a:schemeClr val="tx1"/>
                    </a:solidFill>
                  </a:rPr>
                  <a:t>2</a:t>
                </a:r>
                <a:endParaRPr lang="en-AU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66" name="Picture 6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67" name="TextBox 6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S-132</a:t>
                </a:r>
              </a:p>
            </p:txBody>
          </p:sp>
        </p:grpSp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5225" y="1574029"/>
              <a:ext cx="561001" cy="612000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2403" y="1191038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959642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Pista</a:t>
            </a:r>
            <a:r>
              <a:rPr lang="en-AU" dirty="0"/>
              <a:t> de squash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Centro de </a:t>
            </a:r>
            <a:r>
              <a:rPr lang="en-AU" sz="1600" dirty="0" err="1">
                <a:solidFill>
                  <a:schemeClr val="tx1"/>
                </a:solidFill>
              </a:rPr>
              <a:t>salud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(S-123)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S-127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Pista</a:t>
            </a:r>
            <a:r>
              <a:rPr lang="en-AU" dirty="0"/>
              <a:t> de squash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Pista</a:t>
            </a:r>
            <a:r>
              <a:rPr lang="en-AU" sz="1600" dirty="0">
                <a:solidFill>
                  <a:schemeClr val="tx1"/>
                </a:solidFill>
              </a:rPr>
              <a:t> de squash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(S-127)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S-128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5B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Salud</a:t>
            </a:r>
            <a:r>
              <a:rPr lang="en-AU" sz="1400" dirty="0">
                <a:solidFill>
                  <a:schemeClr val="tx1"/>
                </a:solidFill>
              </a:rPr>
              <a:t> y </a:t>
            </a:r>
            <a:r>
              <a:rPr lang="en-AU" sz="1400" dirty="0" err="1">
                <a:solidFill>
                  <a:schemeClr val="tx1"/>
                </a:solidFill>
              </a:rPr>
              <a:t>ocio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2600" b="1" dirty="0">
                <a:solidFill>
                  <a:schemeClr val="tx1"/>
                </a:solidFill>
              </a:rPr>
              <a:t>Centro de </a:t>
            </a:r>
            <a:r>
              <a:rPr lang="en-AU" sz="2600" b="1" dirty="0" err="1">
                <a:solidFill>
                  <a:schemeClr val="tx1"/>
                </a:solidFill>
              </a:rPr>
              <a:t>salud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/>
              <a:t>Pista</a:t>
            </a:r>
            <a:r>
              <a:rPr lang="en-AU" dirty="0"/>
              <a:t> de squash </a:t>
            </a:r>
          </a:p>
          <a:p>
            <a:r>
              <a:rPr lang="es-ES" dirty="0"/>
              <a:t>Accesorios eléctricos y de fontanería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Pista</a:t>
            </a:r>
            <a:r>
              <a:rPr lang="en-AU" sz="1600" dirty="0">
                <a:solidFill>
                  <a:schemeClr val="tx1"/>
                </a:solidFill>
              </a:rPr>
              <a:t> de squash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Equipamiento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err="1">
                <a:solidFill>
                  <a:schemeClr val="tx1"/>
                </a:solidFill>
              </a:rPr>
              <a:t>interno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>
                <a:solidFill>
                  <a:schemeClr val="tx1"/>
                </a:solidFill>
              </a:rPr>
              <a:t>(S-128)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3200" dirty="0">
                  <a:solidFill>
                    <a:schemeClr val="tx1"/>
                  </a:solidFill>
                </a:rPr>
                <a:t>1</a:t>
              </a:r>
              <a:endParaRPr lang="en-AU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S-129</a:t>
              </a:r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8" y="1552137"/>
            <a:ext cx="561001" cy="61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926" y="1169146"/>
            <a:ext cx="655714" cy="612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225" y="1574029"/>
            <a:ext cx="561001" cy="61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403" y="1191038"/>
            <a:ext cx="655714" cy="612000"/>
          </a:xfrm>
          <a:prstGeom prst="rect">
            <a:avLst/>
          </a:prstGeom>
        </p:spPr>
      </p:pic>
      <p:grpSp>
        <p:nvGrpSpPr>
          <p:cNvPr id="56" name="Group 55"/>
          <p:cNvGrpSpPr/>
          <p:nvPr/>
        </p:nvGrpSpPr>
        <p:grpSpPr>
          <a:xfrm>
            <a:off x="5198400" y="3568605"/>
            <a:ext cx="4572001" cy="2747963"/>
            <a:chOff x="243639" y="3568605"/>
            <a:chExt cx="4572001" cy="2747963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Salud</a:t>
              </a:r>
              <a:r>
                <a:rPr lang="en-AU" sz="1400" dirty="0">
                  <a:solidFill>
                    <a:schemeClr val="tx1"/>
                  </a:solidFill>
                </a:rPr>
                <a:t> y </a:t>
              </a:r>
              <a:r>
                <a:rPr lang="en-AU" sz="1400" dirty="0" err="1">
                  <a:solidFill>
                    <a:schemeClr val="tx1"/>
                  </a:solidFill>
                </a:rPr>
                <a:t>ocio</a:t>
              </a:r>
              <a:endParaRPr lang="en-AU" sz="1400" dirty="0">
                <a:solidFill>
                  <a:schemeClr val="tx1"/>
                </a:solidFill>
              </a:endParaRP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Centro de </a:t>
              </a:r>
              <a:r>
                <a:rPr lang="en-AU" sz="2600" b="1" dirty="0" err="1">
                  <a:solidFill>
                    <a:schemeClr val="tx1"/>
                  </a:solidFill>
                </a:rPr>
                <a:t>salud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/>
                <a:t>Piscina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Piscina</a:t>
              </a:r>
              <a:r>
                <a:rPr lang="en-AU" sz="1600" dirty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(S-130)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3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S-131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04750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S-155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(S-155)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S-156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(S-156)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S-157</a:t>
            </a:r>
          </a:p>
        </p:txBody>
      </p:sp>
      <p:grpSp>
        <p:nvGrpSpPr>
          <p:cNvPr id="32" name="Group 37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5" name="Rectangle 38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8" name="Rectangle 39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40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11</a:t>
              </a:r>
            </a:p>
            <a:p>
              <a:r>
                <a:rPr lang="en-AU" dirty="0"/>
                <a:t>Casa de 3 </a:t>
              </a:r>
              <a:r>
                <a:rPr lang="en-AU" dirty="0" err="1"/>
                <a:t>habitaciones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0" name="Rectangle 41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2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3"/>
            <p:cNvGrpSpPr/>
            <p:nvPr/>
          </p:nvGrpSpPr>
          <p:grpSpPr>
            <a:xfrm>
              <a:off x="3972664" y="2283313"/>
              <a:ext cx="720724" cy="853277"/>
              <a:chOff x="4838700" y="8414049"/>
              <a:chExt cx="720725" cy="853277"/>
            </a:xfrm>
          </p:grpSpPr>
          <p:sp>
            <p:nvSpPr>
              <p:cNvPr id="46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3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4"/>
            <p:cNvGrpSpPr/>
            <p:nvPr/>
          </p:nvGrpSpPr>
          <p:grpSpPr>
            <a:xfrm>
              <a:off x="3946675" y="432704"/>
              <a:ext cx="772698" cy="720847"/>
              <a:chOff x="4764580" y="3419436"/>
              <a:chExt cx="772698" cy="720847"/>
            </a:xfrm>
          </p:grpSpPr>
          <p:pic>
            <p:nvPicPr>
              <p:cNvPr id="44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5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S-379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727131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S-158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2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(S-158)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S-159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2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(S-159)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S-160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5" name="Rectangle 34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5 </a:t>
              </a:r>
            </a:p>
            <a:p>
              <a:r>
                <a:rPr lang="en-AU" dirty="0"/>
                <a:t>3 </a:t>
              </a:r>
              <a:r>
                <a:rPr lang="en-AU" dirty="0" err="1"/>
                <a:t>habitaciones</a:t>
              </a:r>
              <a:r>
                <a:rPr lang="en-AU" dirty="0"/>
                <a:t> + </a:t>
              </a:r>
              <a:r>
                <a:rPr lang="en-AU" dirty="0" err="1"/>
                <a:t>oficina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3972664" y="2283313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016669" y="2485648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6675" y="432704"/>
              <a:ext cx="772698" cy="720847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3983494" y="701272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S-167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8313504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S-161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3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(S-161)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S-162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3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(S-162)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S-163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198400" y="3568605"/>
            <a:ext cx="4572001" cy="2747963"/>
            <a:chOff x="243639" y="3568605"/>
            <a:chExt cx="4572001" cy="2747963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5 </a:t>
              </a:r>
            </a:p>
            <a:p>
              <a:r>
                <a:rPr lang="en-AU" dirty="0"/>
                <a:t>3 </a:t>
              </a:r>
              <a:r>
                <a:rPr lang="en-AU" dirty="0" err="1"/>
                <a:t>habitaciones</a:t>
              </a:r>
              <a:r>
                <a:rPr lang="en-AU" dirty="0"/>
                <a:t> + </a:t>
              </a:r>
              <a:r>
                <a:rPr lang="en-AU" dirty="0" err="1"/>
                <a:t>oficina</a:t>
              </a:r>
              <a:r>
                <a:rPr lang="en-AU" dirty="0"/>
                <a:t> </a:t>
              </a:r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Urgel</a:t>
              </a:r>
              <a:r>
                <a:rPr lang="en-AU" sz="1600" dirty="0" smtClean="0">
                  <a:solidFill>
                    <a:schemeClr val="tx1"/>
                  </a:solidFill>
                </a:rPr>
                <a:t>, </a:t>
              </a:r>
              <a:r>
                <a:rPr lang="en-AU" sz="1600" dirty="0">
                  <a:solidFill>
                    <a:schemeClr val="tx1"/>
                  </a:solidFill>
                </a:rPr>
                <a:t>5 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r>
                <a:rPr lang="en-AU" sz="1600" dirty="0">
                  <a:solidFill>
                    <a:schemeClr val="tx1"/>
                  </a:solidFill>
                </a:rPr>
                <a:t> (S-167)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75782" y="5436505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019787" y="5638840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S-168</a:t>
              </a:r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239334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n-AU" dirty="0"/>
              <a:t>3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S-164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n-AU" dirty="0"/>
              <a:t>3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4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(S-164)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S-165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n-AU" dirty="0"/>
              <a:t>3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4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(S-165)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S-166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5" name="Rectangle 34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5 </a:t>
              </a:r>
            </a:p>
            <a:p>
              <a:r>
                <a:rPr lang="en-AU" dirty="0"/>
                <a:t>3 </a:t>
              </a:r>
              <a:r>
                <a:rPr lang="en-AU" dirty="0" err="1"/>
                <a:t>habitaciones</a:t>
              </a:r>
              <a:r>
                <a:rPr lang="en-AU" dirty="0"/>
                <a:t> + </a:t>
              </a:r>
              <a:r>
                <a:rPr lang="en-AU" dirty="0" err="1"/>
                <a:t>oficina</a:t>
              </a:r>
              <a:r>
                <a:rPr lang="en-AU" dirty="0"/>
                <a:t> </a:t>
              </a:r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Urgel</a:t>
              </a:r>
              <a:r>
                <a:rPr lang="en-AU" sz="1600" dirty="0" smtClean="0">
                  <a:solidFill>
                    <a:schemeClr val="tx1"/>
                  </a:solidFill>
                </a:rPr>
                <a:t>, </a:t>
              </a:r>
              <a:r>
                <a:rPr lang="en-AU" sz="1600" dirty="0">
                  <a:solidFill>
                    <a:schemeClr val="tx1"/>
                  </a:solidFill>
                </a:rPr>
                <a:t>5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(S-168)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8931408" y="2283313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8975413" y="2485648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8905419" y="432704"/>
              <a:ext cx="772698" cy="720847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8942238" y="701272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S-169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63122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6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S-170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6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6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(S-170)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6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6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(S-171)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S-172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5" name="Rectangle 34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9 </a:t>
              </a:r>
            </a:p>
            <a:p>
              <a:r>
                <a:rPr lang="es-ES" dirty="0"/>
                <a:t>Casa de Lujo 4 baños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3972664" y="2283313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016669" y="2485648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6675" y="432704"/>
              <a:ext cx="772698" cy="720847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3983494" y="701272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S-179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182731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7 </a:t>
            </a:r>
          </a:p>
          <a:p>
            <a:r>
              <a:rPr lang="en-AU" dirty="0" err="1"/>
              <a:t>Adosado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3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7 </a:t>
            </a:r>
          </a:p>
          <a:p>
            <a:r>
              <a:rPr lang="en-AU" dirty="0" err="1"/>
              <a:t>Adosado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7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(S-173)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S-174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202383" y="415095"/>
            <a:ext cx="4572001" cy="2743199"/>
            <a:chOff x="5202383" y="415095"/>
            <a:chExt cx="4572001" cy="2743199"/>
          </a:xfrm>
        </p:grpSpPr>
        <p:sp>
          <p:nvSpPr>
            <p:cNvPr id="27" name="Rectangle 26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7 </a:t>
              </a:r>
            </a:p>
            <a:p>
              <a:r>
                <a:rPr lang="en-AU" dirty="0" err="1"/>
                <a:t>Adosado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Urgel</a:t>
              </a:r>
              <a:r>
                <a:rPr lang="en-AU" sz="1600" dirty="0" smtClean="0">
                  <a:solidFill>
                    <a:schemeClr val="tx1"/>
                  </a:solidFill>
                </a:rPr>
                <a:t>, </a:t>
              </a:r>
              <a:r>
                <a:rPr lang="en-AU" sz="1600" dirty="0">
                  <a:solidFill>
                    <a:schemeClr val="tx1"/>
                  </a:solidFill>
                </a:rPr>
                <a:t>7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(S-174)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8931408" y="2283313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8975413" y="2485648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8905419" y="432704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942238" y="701272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S-175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198400" y="3568605"/>
            <a:ext cx="4572001" cy="2747963"/>
            <a:chOff x="243639" y="3568605"/>
            <a:chExt cx="4572001" cy="2747963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10897" y="3634952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9 </a:t>
              </a:r>
            </a:p>
            <a:p>
              <a:r>
                <a:rPr lang="es-ES" dirty="0"/>
                <a:t>Casa de Lujo 4 baños</a:t>
              </a:r>
              <a:endParaRPr lang="en-AU" dirty="0"/>
            </a:p>
            <a:p>
              <a:r>
                <a:rPr lang="en-AU" dirty="0" err="1"/>
                <a:t>Cableado</a:t>
              </a:r>
              <a:r>
                <a:rPr lang="en-AU" dirty="0"/>
                <a:t> y </a:t>
              </a:r>
              <a:r>
                <a:rPr lang="en-AU" dirty="0" err="1"/>
                <a:t>fontanería</a:t>
              </a:r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Urgel</a:t>
              </a:r>
              <a:r>
                <a:rPr lang="en-AU" sz="1600" dirty="0" smtClean="0">
                  <a:solidFill>
                    <a:schemeClr val="tx1"/>
                  </a:solidFill>
                </a:rPr>
                <a:t>, </a:t>
              </a:r>
              <a:r>
                <a:rPr lang="en-AU" sz="1600" dirty="0">
                  <a:solidFill>
                    <a:schemeClr val="tx1"/>
                  </a:solidFill>
                </a:rPr>
                <a:t>9 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Cimientos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estructura</a:t>
              </a:r>
              <a:r>
                <a:rPr lang="en-AU" sz="1600" dirty="0">
                  <a:solidFill>
                    <a:schemeClr val="tx1"/>
                  </a:solidFill>
                </a:rPr>
                <a:t> (S-179)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75782" y="5436505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019787" y="5638840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S-180</a:t>
              </a:r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6536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13 al 16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S-310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13 al 16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13 al 16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(S-310)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S-311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13 al 16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13 al 16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(S-311)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S-312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Casas </a:t>
              </a:r>
              <a:r>
                <a:rPr lang="en-AU" sz="2600" b="1" dirty="0" err="1">
                  <a:solidFill>
                    <a:schemeClr val="tx1"/>
                  </a:solidFill>
                </a:rPr>
                <a:t>Prefabric</a:t>
              </a:r>
              <a:r>
                <a:rPr lang="en-AU" sz="26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Casas </a:t>
              </a:r>
              <a:r>
                <a:rPr lang="en-AU" dirty="0" err="1"/>
                <a:t>Prefabric</a:t>
              </a:r>
              <a:r>
                <a:rPr lang="en-AU" dirty="0"/>
                <a:t>., 17 al 20</a:t>
              </a:r>
            </a:p>
            <a:p>
              <a:r>
                <a:rPr lang="pt-BR" dirty="0"/>
                <a:t>4 casas </a:t>
              </a:r>
              <a:r>
                <a:rPr lang="pt-BR" dirty="0" err="1"/>
                <a:t>prefabric</a:t>
              </a:r>
              <a:r>
                <a:rPr lang="pt-BR" dirty="0"/>
                <a:t>. 2 hab.</a:t>
              </a:r>
              <a:r>
                <a:rPr lang="en-AU" dirty="0"/>
                <a:t> </a:t>
              </a:r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Casas </a:t>
              </a:r>
              <a:r>
                <a:rPr lang="en-AU" sz="1600" dirty="0" err="1">
                  <a:solidFill>
                    <a:schemeClr val="tx1"/>
                  </a:solidFill>
                </a:rPr>
                <a:t>Prefabric</a:t>
              </a:r>
              <a:r>
                <a:rPr lang="en-AU" sz="1600" dirty="0">
                  <a:solidFill>
                    <a:schemeClr val="tx1"/>
                  </a:solidFill>
                </a:rPr>
                <a:t>., 17 al 20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(S-314)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S-315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2259074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8 </a:t>
            </a:r>
          </a:p>
          <a:p>
            <a:r>
              <a:rPr lang="en-AU" dirty="0" err="1"/>
              <a:t>Adosado</a:t>
            </a:r>
            <a:r>
              <a:rPr lang="en-AU" dirty="0"/>
              <a:t> de </a:t>
            </a:r>
            <a:r>
              <a:rPr lang="en-AU" dirty="0" err="1"/>
              <a:t>lujo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3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8 </a:t>
            </a:r>
          </a:p>
          <a:p>
            <a:r>
              <a:rPr lang="en-AU" dirty="0" err="1"/>
              <a:t>Adosado</a:t>
            </a:r>
            <a:r>
              <a:rPr lang="en-AU" dirty="0"/>
              <a:t> de </a:t>
            </a:r>
            <a:r>
              <a:rPr lang="en-AU" dirty="0" err="1"/>
              <a:t>lujo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8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(S-176)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8 </a:t>
            </a:r>
          </a:p>
          <a:p>
            <a:r>
              <a:rPr lang="en-AU" dirty="0" err="1"/>
              <a:t>Adosado</a:t>
            </a:r>
            <a:r>
              <a:rPr lang="en-AU" dirty="0"/>
              <a:t> de </a:t>
            </a:r>
            <a:r>
              <a:rPr lang="en-AU" dirty="0" err="1"/>
              <a:t>lujo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8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(S-177)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S-178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5" name="Rectangle 34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bg1"/>
                  </a:solidFill>
                </a:rPr>
                <a:t>Inmobiliaria</a:t>
              </a:r>
              <a:r>
                <a:rPr lang="en-AU" sz="1400" dirty="0">
                  <a:solidFill>
                    <a:schemeClr val="bg1"/>
                  </a:solidFill>
                </a:rPr>
                <a:t> WSFJ</a:t>
              </a:r>
            </a:p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Urgel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</a:t>
              </a:r>
              <a:r>
                <a:rPr lang="en-AU" dirty="0" err="1" smtClean="0"/>
                <a:t>Urgel</a:t>
              </a:r>
              <a:r>
                <a:rPr lang="en-AU" dirty="0" smtClean="0"/>
                <a:t>, </a:t>
              </a:r>
              <a:r>
                <a:rPr lang="en-AU" dirty="0"/>
                <a:t>9 </a:t>
              </a:r>
            </a:p>
            <a:p>
              <a:r>
                <a:rPr lang="es-ES" dirty="0"/>
                <a:t>Casa de Lujo 4 baños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Urgel</a:t>
              </a:r>
              <a:r>
                <a:rPr lang="en-AU" sz="1600" dirty="0" smtClean="0">
                  <a:solidFill>
                    <a:schemeClr val="tx1"/>
                  </a:solidFill>
                </a:rPr>
                <a:t>, </a:t>
              </a:r>
              <a:r>
                <a:rPr lang="en-AU" sz="1600" dirty="0">
                  <a:solidFill>
                    <a:schemeClr val="tx1"/>
                  </a:solidFill>
                </a:rPr>
                <a:t>9</a:t>
              </a: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(S-180)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8931408" y="2283313"/>
              <a:ext cx="720724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8975413" y="2485648"/>
              <a:ext cx="632712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8905419" y="432704"/>
              <a:ext cx="772698" cy="720847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8942238" y="701272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S-181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537109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10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S-182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10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10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(S-182)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S-183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r>
              <a:rPr lang="en-AU" dirty="0" smtClean="0"/>
              <a:t>, </a:t>
            </a:r>
            <a:r>
              <a:rPr lang="en-AU" dirty="0"/>
              <a:t>10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 err="1" smtClean="0">
                <a:solidFill>
                  <a:schemeClr val="tx1"/>
                </a:solidFill>
              </a:rPr>
              <a:t>Urgel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10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(S-183)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S-184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21" y="3573185"/>
            <a:ext cx="772698" cy="720847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199266" y="3563841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" name="Rectangle 37"/>
          <p:cNvSpPr/>
          <p:nvPr/>
        </p:nvSpPr>
        <p:spPr>
          <a:xfrm>
            <a:off x="5199265" y="3568605"/>
            <a:ext cx="671748" cy="2743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err="1" smtClean="0">
                <a:solidFill>
                  <a:schemeClr val="bg1"/>
                </a:solidFill>
              </a:rPr>
              <a:t>Calle</a:t>
            </a:r>
            <a:r>
              <a:rPr lang="en-AU" sz="2600" b="1" dirty="0" smtClean="0">
                <a:solidFill>
                  <a:schemeClr val="bg1"/>
                </a:solidFill>
              </a:rPr>
              <a:t> </a:t>
            </a:r>
            <a:r>
              <a:rPr lang="en-AU" sz="2600" b="1" dirty="0" err="1" smtClean="0">
                <a:solidFill>
                  <a:schemeClr val="bg1"/>
                </a:solidFill>
              </a:rPr>
              <a:t>Urgel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66523" y="3630188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</a:t>
            </a:r>
            <a:r>
              <a:rPr lang="en-AU" dirty="0" err="1" smtClean="0"/>
              <a:t>Urgel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40" name="Rectangle 39"/>
          <p:cNvSpPr/>
          <p:nvPr/>
        </p:nvSpPr>
        <p:spPr>
          <a:xfrm>
            <a:off x="5966521" y="5139691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8931408" y="5431741"/>
            <a:ext cx="720724" cy="853277"/>
            <a:chOff x="4838700" y="8414049"/>
            <a:chExt cx="720725" cy="853277"/>
          </a:xfrm>
        </p:grpSpPr>
        <p:sp>
          <p:nvSpPr>
            <p:cNvPr id="42" name="Rectangle 41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5982395" y="5087153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13" y="4732173"/>
            <a:ext cx="561001" cy="6120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8902302" y="3845137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S-185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891" y="4349182"/>
            <a:ext cx="655714" cy="61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96123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S-217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(S-217)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S-218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1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oficina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1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(S-218)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S-219</a:t>
            </a:r>
          </a:p>
        </p:txBody>
      </p:sp>
    </p:spTree>
    <p:extLst>
      <p:ext uri="{BB962C8B-B14F-4D97-AF65-F5344CB8AC3E}">
        <p14:creationId xmlns="" xmlns:p14="http://schemas.microsoft.com/office/powerpoint/2010/main" val="6721323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S-220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2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(S-220)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2 </a:t>
            </a:r>
          </a:p>
          <a:p>
            <a:r>
              <a:rPr lang="en-AU" dirty="0"/>
              <a:t>4 </a:t>
            </a:r>
            <a:r>
              <a:rPr lang="en-AU" dirty="0" err="1"/>
              <a:t>habitaciones</a:t>
            </a:r>
            <a:r>
              <a:rPr lang="en-AU" dirty="0"/>
              <a:t> + </a:t>
            </a:r>
            <a:r>
              <a:rPr lang="en-AU" dirty="0" err="1"/>
              <a:t>piscina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2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(S-221)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S-222</a:t>
            </a:r>
          </a:p>
        </p:txBody>
      </p:sp>
    </p:spTree>
    <p:extLst>
      <p:ext uri="{BB962C8B-B14F-4D97-AF65-F5344CB8AC3E}">
        <p14:creationId xmlns="" xmlns:p14="http://schemas.microsoft.com/office/powerpoint/2010/main" val="11546392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r>
              <a:rPr lang="en-AU" dirty="0"/>
              <a:t> </a:t>
            </a:r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3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(S-223)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1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S-224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3 </a:t>
            </a:r>
          </a:p>
          <a:p>
            <a:r>
              <a:rPr lang="en-AU" dirty="0"/>
              <a:t>5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3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(S-224)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3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S-225</a:t>
            </a:r>
          </a:p>
        </p:txBody>
      </p:sp>
    </p:spTree>
    <p:extLst>
      <p:ext uri="{BB962C8B-B14F-4D97-AF65-F5344CB8AC3E}">
        <p14:creationId xmlns="" xmlns:p14="http://schemas.microsoft.com/office/powerpoint/2010/main" val="8361152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72664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16669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5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6675" y="432704"/>
            <a:ext cx="772698" cy="7208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83494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4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(S-226)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75782" y="5436505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019787" y="5638840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2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r>
              <a:rPr lang="en-AU" dirty="0" smtClean="0"/>
              <a:t>, </a:t>
            </a:r>
            <a:r>
              <a:rPr lang="en-AU" dirty="0"/>
              <a:t>4 </a:t>
            </a:r>
          </a:p>
          <a:p>
            <a:r>
              <a:rPr lang="es-ES" dirty="0"/>
              <a:t>Casa de Lujo 4 baños + oficina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Via </a:t>
            </a:r>
            <a:r>
              <a:rPr lang="en-AU" sz="1600" dirty="0" err="1" smtClean="0">
                <a:solidFill>
                  <a:schemeClr val="tx1"/>
                </a:solidFill>
              </a:rPr>
              <a:t>Layetana</a:t>
            </a:r>
            <a:r>
              <a:rPr lang="en-AU" sz="1600" dirty="0" smtClean="0">
                <a:solidFill>
                  <a:schemeClr val="tx1"/>
                </a:solidFill>
              </a:rPr>
              <a:t>, </a:t>
            </a:r>
            <a:r>
              <a:rPr lang="en-AU" sz="1600" dirty="0">
                <a:solidFill>
                  <a:schemeClr val="tx1"/>
                </a:solidFill>
              </a:rPr>
              <a:t>4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(S-227)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931408" y="2283313"/>
            <a:ext cx="720724" cy="8532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en-AU" sz="900" dirty="0" err="1">
                <a:solidFill>
                  <a:schemeClr val="tx1"/>
                </a:solidFill>
              </a:rPr>
              <a:t>Tamaño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975413" y="2485648"/>
            <a:ext cx="632712" cy="633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599" dirty="0">
                <a:solidFill>
                  <a:schemeClr val="tx1"/>
                </a:solidFill>
              </a:rPr>
              <a:t>3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19" y="432704"/>
            <a:ext cx="772698" cy="720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942238" y="701272"/>
            <a:ext cx="70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S-228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8905421" y="3573185"/>
            <a:ext cx="772698" cy="720847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199266" y="3563841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" name="Rectangle 37"/>
          <p:cNvSpPr/>
          <p:nvPr/>
        </p:nvSpPr>
        <p:spPr>
          <a:xfrm>
            <a:off x="5199265" y="3568605"/>
            <a:ext cx="671748" cy="27431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bg1"/>
                </a:solidFill>
              </a:rPr>
              <a:t>Inmobiliaria</a:t>
            </a:r>
            <a:r>
              <a:rPr lang="en-AU" sz="1400" dirty="0">
                <a:solidFill>
                  <a:schemeClr val="bg1"/>
                </a:solidFill>
              </a:rPr>
              <a:t> WSFJ</a:t>
            </a:r>
          </a:p>
          <a:p>
            <a:r>
              <a:rPr lang="en-AU" sz="2600" b="1" dirty="0" smtClean="0">
                <a:solidFill>
                  <a:schemeClr val="bg1"/>
                </a:solidFill>
              </a:rPr>
              <a:t>Via </a:t>
            </a:r>
            <a:r>
              <a:rPr lang="en-AU" sz="2600" b="1" dirty="0" err="1" smtClean="0">
                <a:solidFill>
                  <a:schemeClr val="bg1"/>
                </a:solidFill>
              </a:rPr>
              <a:t>Layetana</a:t>
            </a:r>
            <a:endParaRPr lang="en-AU" sz="26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66523" y="3630188"/>
            <a:ext cx="2731273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smtClean="0"/>
              <a:t>Via </a:t>
            </a:r>
            <a:r>
              <a:rPr lang="en-AU" dirty="0" err="1" smtClean="0"/>
              <a:t>Layetana</a:t>
            </a:r>
            <a:endParaRPr lang="en-AU" dirty="0"/>
          </a:p>
          <a:p>
            <a:r>
              <a:rPr lang="es-ES" dirty="0"/>
              <a:t>conexión a red eléctrica, alcantarilla, aguas pluviales</a:t>
            </a:r>
            <a:endParaRPr lang="en-AU" dirty="0"/>
          </a:p>
        </p:txBody>
      </p:sp>
      <p:sp>
        <p:nvSpPr>
          <p:cNvPr id="40" name="Rectangle 39"/>
          <p:cNvSpPr/>
          <p:nvPr/>
        </p:nvSpPr>
        <p:spPr>
          <a:xfrm>
            <a:off x="5966521" y="5139691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8931408" y="5431741"/>
            <a:ext cx="720724" cy="853277"/>
            <a:chOff x="4838700" y="8414049"/>
            <a:chExt cx="720725" cy="853277"/>
          </a:xfrm>
        </p:grpSpPr>
        <p:sp>
          <p:nvSpPr>
            <p:cNvPr id="42" name="Rectangle 41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5982395" y="5087153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13" y="4732173"/>
            <a:ext cx="561001" cy="6120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8902302" y="3845137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S-229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891" y="4349182"/>
            <a:ext cx="655714" cy="61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2483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21 al 24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8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S-316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21 al 24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21 al 24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(S-316)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S-317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>
                <a:solidFill>
                  <a:schemeClr val="tx1"/>
                </a:solidFill>
              </a:rPr>
              <a:t>Casas </a:t>
            </a:r>
            <a:r>
              <a:rPr lang="en-AU" sz="2600" b="1" dirty="0" err="1">
                <a:solidFill>
                  <a:schemeClr val="tx1"/>
                </a:solidFill>
              </a:rPr>
              <a:t>Prefabric</a:t>
            </a:r>
            <a:r>
              <a:rPr lang="en-AU" sz="2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/>
              <a:t>Casas </a:t>
            </a:r>
            <a:r>
              <a:rPr lang="en-AU" dirty="0" err="1"/>
              <a:t>Prefabric</a:t>
            </a:r>
            <a:r>
              <a:rPr lang="en-AU" dirty="0"/>
              <a:t>., 21 al 24 </a:t>
            </a:r>
          </a:p>
          <a:p>
            <a:r>
              <a:rPr lang="pt-BR" dirty="0"/>
              <a:t>4 casas </a:t>
            </a:r>
            <a:r>
              <a:rPr lang="pt-BR" dirty="0" err="1"/>
              <a:t>prefabric</a:t>
            </a:r>
            <a:r>
              <a:rPr lang="pt-BR" dirty="0"/>
              <a:t>. 2 hab.</a:t>
            </a:r>
            <a:r>
              <a:rPr lang="en-AU" dirty="0"/>
              <a:t> </a:t>
            </a:r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Casas </a:t>
            </a:r>
            <a:r>
              <a:rPr lang="en-AU" sz="1600" dirty="0" err="1">
                <a:solidFill>
                  <a:schemeClr val="tx1"/>
                </a:solidFill>
              </a:rPr>
              <a:t>Prefabric</a:t>
            </a:r>
            <a:r>
              <a:rPr lang="en-AU" sz="1600" dirty="0">
                <a:solidFill>
                  <a:schemeClr val="tx1"/>
                </a:solidFill>
              </a:rPr>
              <a:t>., 21 al 24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(S-317)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5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S-318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9265" y="3563841"/>
            <a:ext cx="4572001" cy="2747963"/>
            <a:chOff x="5199265" y="3563841"/>
            <a:chExt cx="4572001" cy="274796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8905421" y="3573185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5199266" y="3563841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199265" y="3568605"/>
              <a:ext cx="671748" cy="27431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>
                  <a:solidFill>
                    <a:schemeClr val="tx1"/>
                  </a:solidFill>
                </a:rPr>
                <a:t>Casas </a:t>
              </a:r>
              <a:r>
                <a:rPr lang="en-AU" sz="2600" b="1" dirty="0" err="1">
                  <a:solidFill>
                    <a:schemeClr val="tx1"/>
                  </a:solidFill>
                </a:rPr>
                <a:t>Prefabric</a:t>
              </a:r>
              <a:r>
                <a:rPr lang="en-AU" sz="26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66523" y="3630188"/>
              <a:ext cx="2731273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/>
                <a:t>Casas </a:t>
              </a:r>
              <a:r>
                <a:rPr lang="en-AU" dirty="0" err="1"/>
                <a:t>Prefabric</a:t>
              </a:r>
              <a:r>
                <a:rPr lang="en-AU" dirty="0"/>
                <a:t>.</a:t>
              </a:r>
            </a:p>
            <a:p>
              <a:r>
                <a:rPr lang="es-ES" dirty="0"/>
                <a:t>conexión a red eléctrica, alcantarilla, aguas pluviales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966521" y="5139691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8931408" y="5431741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5982395" y="5087153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0713" y="4732173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8902302" y="3845137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S-319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7891" y="4349182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94647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S-348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1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(S-348)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S-349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1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1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(S-349)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S-350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40" name="Rectangle 39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4</a:t>
              </a:r>
            </a:p>
            <a:p>
              <a:r>
                <a:rPr lang="en-AU" dirty="0"/>
                <a:t>2 </a:t>
              </a:r>
              <a:r>
                <a:rPr lang="en-AU" dirty="0" err="1"/>
                <a:t>casas</a:t>
              </a:r>
              <a:r>
                <a:rPr lang="en-AU" dirty="0"/>
                <a:t> </a:t>
              </a:r>
              <a:r>
                <a:rPr lang="en-AU" dirty="0" err="1"/>
                <a:t>adosadas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>
              <a:off x="3972664" y="2283313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946675" y="432704"/>
              <a:ext cx="772698" cy="720847"/>
              <a:chOff x="4764580" y="3419436"/>
              <a:chExt cx="772698" cy="720847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S-351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80512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400" dirty="0">
                <a:solidFill>
                  <a:schemeClr val="tx1"/>
                </a:solidFill>
              </a:rPr>
              <a:t>Inmobiliaria Portfolio</a:t>
            </a:r>
          </a:p>
          <a:p>
            <a:r>
              <a:rPr lang="es-ES" sz="2600" b="1" dirty="0" smtClean="0">
                <a:solidFill>
                  <a:schemeClr val="tx1"/>
                </a:solidFill>
              </a:rPr>
              <a:t>Calle Aragón</a:t>
            </a:r>
            <a:endParaRPr lang="es-ES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s-ES" dirty="0" smtClean="0"/>
              <a:t>Calle Aragón, </a:t>
            </a:r>
            <a:r>
              <a:rPr lang="es-ES" dirty="0"/>
              <a:t>2 </a:t>
            </a:r>
          </a:p>
          <a:p>
            <a:r>
              <a:rPr lang="es-ES" dirty="0"/>
              <a:t>2 casas adosadas</a:t>
            </a:r>
          </a:p>
          <a:p>
            <a:r>
              <a:rPr lang="es-ES" dirty="0"/>
              <a:t>Cimientos y estructura</a:t>
            </a:r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>
                <a:solidFill>
                  <a:schemeClr val="tx1"/>
                </a:solidFill>
              </a:rPr>
              <a:t>Depende de:</a:t>
            </a:r>
          </a:p>
          <a:p>
            <a:r>
              <a:rPr lang="es-ES" sz="1600">
                <a:solidFill>
                  <a:schemeClr val="tx1"/>
                </a:solidFill>
              </a:rPr>
              <a:t>N/A</a:t>
            </a:r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s-ES" sz="900">
                  <a:solidFill>
                    <a:schemeClr val="tx1"/>
                  </a:solidFill>
                </a:rPr>
                <a:t>Tamaño</a:t>
              </a: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599">
                  <a:solidFill>
                    <a:schemeClr val="tx1"/>
                  </a:solidFill>
                </a:rPr>
                <a:t>5</a:t>
              </a:r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/>
                <a:t>S-352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400" dirty="0">
                <a:solidFill>
                  <a:schemeClr val="tx1"/>
                </a:solidFill>
              </a:rPr>
              <a:t>Inmobiliaria Portfolio</a:t>
            </a:r>
          </a:p>
          <a:p>
            <a:r>
              <a:rPr lang="es-ES" sz="2600" b="1" dirty="0" smtClean="0">
                <a:solidFill>
                  <a:schemeClr val="tx1"/>
                </a:solidFill>
              </a:rPr>
              <a:t>Calle Aragón</a:t>
            </a:r>
            <a:endParaRPr lang="es-ES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s-ES" dirty="0" smtClean="0"/>
              <a:t>Calle Aragón, </a:t>
            </a:r>
            <a:r>
              <a:rPr lang="es-ES" dirty="0"/>
              <a:t>2 </a:t>
            </a:r>
          </a:p>
          <a:p>
            <a:r>
              <a:rPr lang="es-ES" dirty="0"/>
              <a:t>2 casas adosadas</a:t>
            </a:r>
          </a:p>
          <a:p>
            <a:r>
              <a:rPr lang="es-ES" dirty="0"/>
              <a:t>Cableado y fontanería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dirty="0">
                <a:solidFill>
                  <a:schemeClr val="tx1"/>
                </a:solidFill>
              </a:rPr>
              <a:t>Depende de: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Calle Aragón, </a:t>
            </a:r>
            <a:r>
              <a:rPr lang="es-ES" sz="1600" dirty="0">
                <a:solidFill>
                  <a:schemeClr val="tx1"/>
                </a:solidFill>
              </a:rPr>
              <a:t>2 </a:t>
            </a:r>
          </a:p>
          <a:p>
            <a:r>
              <a:rPr lang="es-ES" sz="1600" dirty="0">
                <a:solidFill>
                  <a:schemeClr val="tx1"/>
                </a:solidFill>
              </a:rPr>
              <a:t>Cimientos y estructura (S-352)</a:t>
            </a:r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s-ES" sz="900">
                  <a:solidFill>
                    <a:schemeClr val="tx1"/>
                  </a:solidFill>
                </a:rPr>
                <a:t>Tamaño</a:t>
              </a: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599">
                  <a:solidFill>
                    <a:schemeClr val="tx1"/>
                  </a:solidFill>
                </a:rPr>
                <a:t>2</a:t>
              </a:r>
              <a:endParaRPr lang="es-ES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/>
              <a:t>S-353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s-ES" sz="1400" dirty="0">
                <a:solidFill>
                  <a:schemeClr val="tx1"/>
                </a:solidFill>
              </a:rPr>
              <a:t>Inmobiliaria Portfolio</a:t>
            </a:r>
          </a:p>
          <a:p>
            <a:r>
              <a:rPr lang="es-ES" sz="2600" b="1" dirty="0" smtClean="0">
                <a:solidFill>
                  <a:schemeClr val="tx1"/>
                </a:solidFill>
              </a:rPr>
              <a:t>Calle Aragón</a:t>
            </a:r>
            <a:endParaRPr lang="es-ES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s-ES" dirty="0" smtClean="0"/>
              <a:t>Calle Aragón, </a:t>
            </a:r>
            <a:r>
              <a:rPr lang="es-ES" dirty="0"/>
              <a:t>2 </a:t>
            </a:r>
          </a:p>
          <a:p>
            <a:r>
              <a:rPr lang="es-ES" dirty="0"/>
              <a:t>2 casas adosadas</a:t>
            </a:r>
          </a:p>
          <a:p>
            <a:r>
              <a:rPr lang="es-ES" dirty="0"/>
              <a:t>Equipamiento interno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dirty="0">
                <a:solidFill>
                  <a:schemeClr val="tx1"/>
                </a:solidFill>
              </a:rPr>
              <a:t>Depende de: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Calle Aragón, </a:t>
            </a:r>
            <a:r>
              <a:rPr lang="es-ES" sz="1600" dirty="0">
                <a:solidFill>
                  <a:schemeClr val="tx1"/>
                </a:solidFill>
              </a:rPr>
              <a:t>2</a:t>
            </a:r>
          </a:p>
          <a:p>
            <a:r>
              <a:rPr lang="es-ES" sz="1600" dirty="0">
                <a:solidFill>
                  <a:schemeClr val="tx1"/>
                </a:solidFill>
              </a:rPr>
              <a:t>Cableado y fontanería</a:t>
            </a:r>
          </a:p>
          <a:p>
            <a:r>
              <a:rPr lang="es-ES" sz="1600" dirty="0">
                <a:solidFill>
                  <a:schemeClr val="tx1"/>
                </a:solidFill>
              </a:rPr>
              <a:t>(S-353)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s-ES" sz="900">
                  <a:solidFill>
                    <a:schemeClr val="tx1"/>
                  </a:solidFill>
                </a:rPr>
                <a:t>Tamaño</a:t>
              </a: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599">
                  <a:solidFill>
                    <a:schemeClr val="tx1"/>
                  </a:solidFill>
                </a:rPr>
                <a:t>2</a:t>
              </a:r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/>
                <a:t>S-354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8605"/>
            <a:ext cx="4572001" cy="2747963"/>
            <a:chOff x="243639" y="3568605"/>
            <a:chExt cx="4572001" cy="274796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3949795" y="3577949"/>
              <a:ext cx="772698" cy="720847"/>
            </a:xfrm>
            <a:prstGeom prst="rect">
              <a:avLst/>
            </a:prstGeom>
          </p:spPr>
        </p:pic>
        <p:sp>
          <p:nvSpPr>
            <p:cNvPr id="40" name="Rectangle 39"/>
            <p:cNvSpPr/>
            <p:nvPr/>
          </p:nvSpPr>
          <p:spPr>
            <a:xfrm>
              <a:off x="243640" y="3568605"/>
              <a:ext cx="4572000" cy="27431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3639" y="3573369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s-ES" sz="1400" dirty="0">
                  <a:solidFill>
                    <a:schemeClr val="tx1"/>
                  </a:solidFill>
                </a:rPr>
                <a:t>Inmobiliaria Portfolio</a:t>
              </a:r>
            </a:p>
            <a:p>
              <a:r>
                <a:rPr lang="es-ES" sz="2600" b="1" dirty="0" smtClean="0">
                  <a:solidFill>
                    <a:schemeClr val="tx1"/>
                  </a:solidFill>
                </a:rPr>
                <a:t>Calle Aragón</a:t>
              </a:r>
              <a:endParaRPr lang="es-ES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0897" y="3634952"/>
              <a:ext cx="281826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s-ES" dirty="0" smtClean="0"/>
                <a:t>Calle Aragón, </a:t>
              </a:r>
              <a:r>
                <a:rPr lang="es-ES" dirty="0"/>
                <a:t>4</a:t>
              </a:r>
            </a:p>
            <a:p>
              <a:r>
                <a:rPr lang="es-ES" dirty="0"/>
                <a:t>2 casas adosadas</a:t>
              </a:r>
            </a:p>
            <a:p>
              <a:r>
                <a:rPr lang="es-ES" dirty="0"/>
                <a:t>Cableado y fontanería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0895" y="5144455"/>
              <a:ext cx="2732401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dirty="0">
                  <a:solidFill>
                    <a:schemeClr val="tx1"/>
                  </a:solidFill>
                </a:rPr>
                <a:t>Depende de:</a:t>
              </a:r>
            </a:p>
            <a:p>
              <a:r>
                <a:rPr lang="es-ES" sz="1600" dirty="0" smtClean="0">
                  <a:solidFill>
                    <a:schemeClr val="tx1"/>
                  </a:solidFill>
                </a:rPr>
                <a:t>Calle Aragón, </a:t>
              </a:r>
              <a:r>
                <a:rPr lang="es-ES" sz="1600" dirty="0">
                  <a:solidFill>
                    <a:schemeClr val="tx1"/>
                  </a:solidFill>
                </a:rPr>
                <a:t>4</a:t>
              </a:r>
            </a:p>
            <a:p>
              <a:r>
                <a:rPr lang="es-ES" sz="1600" dirty="0">
                  <a:solidFill>
                    <a:schemeClr val="tx1"/>
                  </a:solidFill>
                </a:rPr>
                <a:t>Cimientos y estructura (S-351)</a:t>
              </a:r>
              <a:endParaRPr lang="es-ES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975782" y="5436505"/>
              <a:ext cx="720724" cy="853277"/>
              <a:chOff x="4838700" y="8414049"/>
              <a:chExt cx="720725" cy="853277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s-ES" sz="900">
                    <a:solidFill>
                      <a:schemeClr val="tx1"/>
                    </a:solidFill>
                  </a:rPr>
                  <a:t>Tamaño</a:t>
                </a: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599">
                    <a:solidFill>
                      <a:schemeClr val="tx1"/>
                    </a:solidFill>
                  </a:rPr>
                  <a:t>2</a:t>
                </a:r>
                <a:endParaRPr lang="es-E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1026769" y="5091917"/>
              <a:ext cx="2732401" cy="10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087" y="4736937"/>
              <a:ext cx="561001" cy="612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946676" y="3849901"/>
              <a:ext cx="709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/>
                <a:t>S-355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265" y="4353946"/>
              <a:ext cx="655714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5692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3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S-356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3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3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(S-356)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S-357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3 </a:t>
            </a:r>
          </a:p>
          <a:p>
            <a:r>
              <a:rPr lang="en-AU" dirty="0"/>
              <a:t>Casa de 4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3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(S-357)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2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S-358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5202383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5202384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02383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69641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4</a:t>
              </a:r>
            </a:p>
            <a:p>
              <a:r>
                <a:rPr lang="en-AU" dirty="0"/>
                <a:t>2 </a:t>
              </a:r>
              <a:r>
                <a:rPr lang="en-AU" dirty="0" err="1"/>
                <a:t>casas</a:t>
              </a:r>
              <a:r>
                <a:rPr lang="en-AU" dirty="0"/>
                <a:t> </a:t>
              </a:r>
              <a:r>
                <a:rPr lang="en-AU" dirty="0" err="1"/>
                <a:t>adosadas</a:t>
              </a:r>
              <a:endParaRPr lang="en-AU" dirty="0"/>
            </a:p>
            <a:p>
              <a:r>
                <a:rPr lang="en-AU" dirty="0" err="1"/>
                <a:t>Equipamiento</a:t>
              </a:r>
              <a:r>
                <a:rPr lang="en-AU" dirty="0"/>
                <a:t> </a:t>
              </a:r>
              <a:r>
                <a:rPr lang="en-AU" dirty="0" err="1"/>
                <a:t>interno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69639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No 4 </a:t>
              </a:r>
              <a:r>
                <a:rPr lang="en-AU" sz="1600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1600" dirty="0" smtClean="0">
                  <a:solidFill>
                    <a:schemeClr val="tx1"/>
                  </a:solidFill>
                </a:rPr>
                <a:t> Aragón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 err="1">
                  <a:solidFill>
                    <a:schemeClr val="tx1"/>
                  </a:solidFill>
                </a:rPr>
                <a:t>Cableado</a:t>
              </a:r>
              <a:r>
                <a:rPr lang="en-AU" sz="1600" dirty="0">
                  <a:solidFill>
                    <a:schemeClr val="tx1"/>
                  </a:solidFill>
                </a:rPr>
                <a:t> y </a:t>
              </a:r>
              <a:r>
                <a:rPr lang="en-AU" sz="1600" dirty="0" err="1">
                  <a:solidFill>
                    <a:schemeClr val="tx1"/>
                  </a:solidFill>
                </a:rPr>
                <a:t>fontanería</a:t>
              </a:r>
              <a:endParaRPr lang="en-AU" sz="1600" dirty="0">
                <a:solidFill>
                  <a:schemeClr val="tx1"/>
                </a:solidFill>
              </a:endParaRPr>
            </a:p>
            <a:p>
              <a:r>
                <a:rPr lang="en-AU" sz="1600" dirty="0">
                  <a:solidFill>
                    <a:schemeClr val="tx1"/>
                  </a:solidFill>
                </a:rPr>
                <a:t>(S-355)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985516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8931408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2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905419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S-359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15862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640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243639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897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5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Cimientos</a:t>
            </a:r>
            <a:r>
              <a:rPr lang="en-AU" dirty="0"/>
              <a:t> y </a:t>
            </a:r>
            <a:r>
              <a:rPr lang="en-AU" dirty="0" err="1"/>
              <a:t>estructura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010895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>
                <a:solidFill>
                  <a:schemeClr val="tx1"/>
                </a:solidFill>
              </a:rPr>
              <a:t>N/A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26772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972664" y="2283313"/>
            <a:ext cx="720724" cy="853277"/>
            <a:chOff x="4838700" y="8414049"/>
            <a:chExt cx="720725" cy="853277"/>
          </a:xfrm>
        </p:grpSpPr>
        <p:sp>
          <p:nvSpPr>
            <p:cNvPr id="10" name="Rectangle 9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3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46675" y="432704"/>
            <a:ext cx="772698" cy="720847"/>
            <a:chOff x="4764580" y="3419436"/>
            <a:chExt cx="772698" cy="7208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S-360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346" t="11733" r="18319" b="24388"/>
          <a:stretch/>
        </p:blipFill>
        <p:spPr>
          <a:xfrm>
            <a:off x="3949795" y="3577949"/>
            <a:ext cx="772698" cy="72084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43640" y="3568605"/>
            <a:ext cx="4572000" cy="2743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243639" y="3573369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0897" y="3634952"/>
            <a:ext cx="281826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5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Cableado</a:t>
            </a:r>
            <a:r>
              <a:rPr lang="en-AU" dirty="0"/>
              <a:t> y </a:t>
            </a:r>
            <a:r>
              <a:rPr lang="en-AU" dirty="0" err="1"/>
              <a:t>fontanería</a:t>
            </a:r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1010895" y="5144455"/>
            <a:ext cx="2732401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5 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Cimientos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estructura</a:t>
            </a:r>
            <a:r>
              <a:rPr lang="en-AU" sz="1600" dirty="0">
                <a:solidFill>
                  <a:schemeClr val="tx1"/>
                </a:solidFill>
              </a:rPr>
              <a:t> (S-360)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75782" y="5436505"/>
            <a:ext cx="720724" cy="853277"/>
            <a:chOff x="4838700" y="8414049"/>
            <a:chExt cx="720725" cy="853277"/>
          </a:xfrm>
        </p:grpSpPr>
        <p:sp>
          <p:nvSpPr>
            <p:cNvPr id="21" name="Rectangle 20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026769" y="5091917"/>
            <a:ext cx="2732401" cy="1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7" y="4736937"/>
            <a:ext cx="561001" cy="612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946676" y="3849901"/>
            <a:ext cx="70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S-361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265" y="4353946"/>
            <a:ext cx="655714" cy="6120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202384" y="415095"/>
            <a:ext cx="4572000" cy="2743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5202383" y="415095"/>
            <a:ext cx="671748" cy="2743199"/>
          </a:xfrm>
          <a:prstGeom prst="rect">
            <a:avLst/>
          </a:prstGeom>
          <a:solidFill>
            <a:srgbClr val="4E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1400" dirty="0" err="1">
                <a:solidFill>
                  <a:schemeClr val="tx1"/>
                </a:solidFill>
              </a:rPr>
              <a:t>Inmobiliaria</a:t>
            </a:r>
            <a:r>
              <a:rPr lang="en-AU" sz="1400" dirty="0">
                <a:solidFill>
                  <a:schemeClr val="tx1"/>
                </a:solidFill>
              </a:rPr>
              <a:t> Portfolio</a:t>
            </a:r>
          </a:p>
          <a:p>
            <a:r>
              <a:rPr lang="en-AU" sz="2600" b="1" dirty="0" err="1" smtClean="0">
                <a:solidFill>
                  <a:schemeClr val="tx1"/>
                </a:solidFill>
              </a:rPr>
              <a:t>Calle</a:t>
            </a:r>
            <a:r>
              <a:rPr lang="en-AU" sz="2600" b="1" dirty="0" smtClean="0">
                <a:solidFill>
                  <a:schemeClr val="tx1"/>
                </a:solidFill>
              </a:rPr>
              <a:t> Aragón</a:t>
            </a:r>
            <a:endParaRPr lang="en-AU" sz="26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69641" y="481442"/>
            <a:ext cx="2924175" cy="14065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AU" dirty="0" err="1" smtClean="0"/>
              <a:t>Calle</a:t>
            </a:r>
            <a:r>
              <a:rPr lang="en-AU" dirty="0" smtClean="0"/>
              <a:t> Aragón, </a:t>
            </a:r>
            <a:r>
              <a:rPr lang="en-AU" dirty="0"/>
              <a:t>5 </a:t>
            </a:r>
          </a:p>
          <a:p>
            <a:r>
              <a:rPr lang="en-AU" dirty="0"/>
              <a:t>Casa de 3 </a:t>
            </a:r>
            <a:r>
              <a:rPr lang="en-AU" dirty="0" err="1"/>
              <a:t>habitaciones</a:t>
            </a:r>
            <a:endParaRPr lang="en-AU" dirty="0"/>
          </a:p>
          <a:p>
            <a:r>
              <a:rPr lang="en-AU" dirty="0" err="1"/>
              <a:t>Equipamiento</a:t>
            </a:r>
            <a:r>
              <a:rPr lang="en-AU" dirty="0"/>
              <a:t> </a:t>
            </a:r>
            <a:r>
              <a:rPr lang="en-AU" dirty="0" err="1"/>
              <a:t>interno</a:t>
            </a:r>
            <a:endParaRPr lang="en-AU" dirty="0"/>
          </a:p>
        </p:txBody>
      </p:sp>
      <p:sp>
        <p:nvSpPr>
          <p:cNvPr id="30" name="Rectangle 29"/>
          <p:cNvSpPr/>
          <p:nvPr/>
        </p:nvSpPr>
        <p:spPr>
          <a:xfrm>
            <a:off x="5969639" y="1990945"/>
            <a:ext cx="2935780" cy="761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AU" sz="1200" dirty="0" err="1">
                <a:solidFill>
                  <a:schemeClr val="tx1"/>
                </a:solidFill>
              </a:rPr>
              <a:t>Depende</a:t>
            </a:r>
            <a:r>
              <a:rPr lang="en-AU" sz="1200" dirty="0">
                <a:solidFill>
                  <a:schemeClr val="tx1"/>
                </a:solidFill>
              </a:rPr>
              <a:t> de:</a:t>
            </a:r>
          </a:p>
          <a:p>
            <a:r>
              <a:rPr lang="en-AU" sz="1600" dirty="0" err="1" smtClean="0">
                <a:solidFill>
                  <a:schemeClr val="tx1"/>
                </a:solidFill>
              </a:rPr>
              <a:t>Calle</a:t>
            </a:r>
            <a:r>
              <a:rPr lang="en-AU" sz="1600" dirty="0" smtClean="0">
                <a:solidFill>
                  <a:schemeClr val="tx1"/>
                </a:solidFill>
              </a:rPr>
              <a:t> Aragón, </a:t>
            </a:r>
            <a:r>
              <a:rPr lang="en-AU" sz="1600" dirty="0">
                <a:solidFill>
                  <a:schemeClr val="tx1"/>
                </a:solidFill>
              </a:rPr>
              <a:t>5</a:t>
            </a:r>
          </a:p>
          <a:p>
            <a:r>
              <a:rPr lang="en-AU" sz="1600" dirty="0" err="1">
                <a:solidFill>
                  <a:schemeClr val="tx1"/>
                </a:solidFill>
              </a:rPr>
              <a:t>Cableado</a:t>
            </a:r>
            <a:r>
              <a:rPr lang="en-AU" sz="1600" dirty="0">
                <a:solidFill>
                  <a:schemeClr val="tx1"/>
                </a:solidFill>
              </a:rPr>
              <a:t> y </a:t>
            </a:r>
            <a:r>
              <a:rPr lang="en-AU" sz="1600" dirty="0" err="1">
                <a:solidFill>
                  <a:schemeClr val="tx1"/>
                </a:solidFill>
              </a:rPr>
              <a:t>fontanería</a:t>
            </a:r>
            <a:endParaRPr lang="en-AU" sz="1600" dirty="0">
              <a:solidFill>
                <a:schemeClr val="tx1"/>
              </a:solidFill>
            </a:endParaRPr>
          </a:p>
          <a:p>
            <a:r>
              <a:rPr lang="en-AU" sz="1600" dirty="0">
                <a:solidFill>
                  <a:schemeClr val="tx1"/>
                </a:solidFill>
              </a:rPr>
              <a:t>(S-361)</a:t>
            </a:r>
            <a:endParaRPr lang="en-AU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985516" y="1954314"/>
            <a:ext cx="29199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931408" y="2283313"/>
            <a:ext cx="720724" cy="853277"/>
            <a:chOff x="4838700" y="8414049"/>
            <a:chExt cx="720725" cy="853277"/>
          </a:xfrm>
        </p:grpSpPr>
        <p:sp>
          <p:nvSpPr>
            <p:cNvPr id="33" name="Rectangle 32"/>
            <p:cNvSpPr/>
            <p:nvPr/>
          </p:nvSpPr>
          <p:spPr>
            <a:xfrm>
              <a:off x="4838700" y="8414049"/>
              <a:ext cx="720725" cy="8532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en-AU" sz="900" dirty="0" err="1">
                  <a:solidFill>
                    <a:schemeClr val="tx1"/>
                  </a:solidFill>
                </a:rPr>
                <a:t>Tamaño</a:t>
              </a:r>
              <a:endParaRPr lang="en-AU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882705" y="8616384"/>
              <a:ext cx="632713" cy="6336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599" dirty="0">
                  <a:solidFill>
                    <a:schemeClr val="tx1"/>
                  </a:solidFill>
                </a:rPr>
                <a:t>1</a:t>
              </a:r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05419" y="432704"/>
            <a:ext cx="772698" cy="720847"/>
            <a:chOff x="4764580" y="3419436"/>
            <a:chExt cx="772698" cy="720847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6346" t="11733" r="18319" b="24388"/>
            <a:stretch/>
          </p:blipFill>
          <p:spPr>
            <a:xfrm>
              <a:off x="4764580" y="3419436"/>
              <a:ext cx="772698" cy="720847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4801399" y="3688004"/>
              <a:ext cx="70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/>
                <a:t>S-362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198400" y="3567600"/>
            <a:ext cx="4572001" cy="2743199"/>
            <a:chOff x="243639" y="415095"/>
            <a:chExt cx="4572001" cy="2743199"/>
          </a:xfrm>
        </p:grpSpPr>
        <p:sp>
          <p:nvSpPr>
            <p:cNvPr id="39" name="Rectangle 38"/>
            <p:cNvSpPr/>
            <p:nvPr/>
          </p:nvSpPr>
          <p:spPr>
            <a:xfrm>
              <a:off x="243640" y="415095"/>
              <a:ext cx="4572000" cy="27431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639" y="415095"/>
              <a:ext cx="671748" cy="2743199"/>
            </a:xfrm>
            <a:prstGeom prst="rect">
              <a:avLst/>
            </a:prstGeom>
            <a:solidFill>
              <a:srgbClr val="4E9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r>
                <a:rPr lang="en-AU" sz="1400" dirty="0" err="1">
                  <a:solidFill>
                    <a:schemeClr val="tx1"/>
                  </a:solidFill>
                </a:rPr>
                <a:t>Inmobiliaria</a:t>
              </a:r>
              <a:r>
                <a:rPr lang="en-AU" sz="1400" dirty="0">
                  <a:solidFill>
                    <a:schemeClr val="tx1"/>
                  </a:solidFill>
                </a:rPr>
                <a:t> Portfolio</a:t>
              </a:r>
            </a:p>
            <a:p>
              <a:r>
                <a:rPr lang="en-AU" sz="2600" b="1" dirty="0" err="1" smtClean="0">
                  <a:solidFill>
                    <a:schemeClr val="tx1"/>
                  </a:solidFill>
                </a:rPr>
                <a:t>Calle</a:t>
              </a:r>
              <a:r>
                <a:rPr lang="en-AU" sz="2600" b="1" dirty="0" smtClean="0">
                  <a:solidFill>
                    <a:schemeClr val="tx1"/>
                  </a:solidFill>
                </a:rPr>
                <a:t> Aragón</a:t>
              </a:r>
              <a:endParaRPr lang="en-AU" sz="26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10897" y="481442"/>
              <a:ext cx="2924175" cy="14065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AU" dirty="0" err="1" smtClean="0"/>
                <a:t>Calle</a:t>
              </a:r>
              <a:r>
                <a:rPr lang="en-AU" dirty="0" smtClean="0"/>
                <a:t> Aragón, </a:t>
              </a:r>
              <a:r>
                <a:rPr lang="en-AU" dirty="0"/>
                <a:t>8 </a:t>
              </a:r>
            </a:p>
            <a:p>
              <a:r>
                <a:rPr lang="en-AU" dirty="0"/>
                <a:t>2 </a:t>
              </a:r>
              <a:r>
                <a:rPr lang="en-AU" dirty="0" err="1"/>
                <a:t>casas</a:t>
              </a:r>
              <a:r>
                <a:rPr lang="en-AU" dirty="0"/>
                <a:t> </a:t>
              </a:r>
              <a:r>
                <a:rPr lang="en-AU" dirty="0" err="1"/>
                <a:t>adosadas</a:t>
              </a:r>
              <a:endParaRPr lang="en-AU" dirty="0"/>
            </a:p>
            <a:p>
              <a:r>
                <a:rPr lang="en-AU" dirty="0" err="1"/>
                <a:t>Cimientos</a:t>
              </a:r>
              <a:r>
                <a:rPr lang="en-AU" dirty="0"/>
                <a:t> y </a:t>
              </a:r>
              <a:r>
                <a:rPr lang="en-AU" dirty="0" err="1"/>
                <a:t>estructura</a:t>
              </a:r>
              <a:endParaRPr lang="en-AU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10895" y="1990945"/>
              <a:ext cx="2935780" cy="761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200" dirty="0" err="1">
                  <a:solidFill>
                    <a:schemeClr val="tx1"/>
                  </a:solidFill>
                </a:rPr>
                <a:t>Depende</a:t>
              </a:r>
              <a:r>
                <a:rPr lang="en-AU" sz="1200" dirty="0">
                  <a:solidFill>
                    <a:schemeClr val="tx1"/>
                  </a:solidFill>
                </a:rPr>
                <a:t> de:</a:t>
              </a:r>
            </a:p>
            <a:p>
              <a:r>
                <a:rPr lang="en-AU" sz="1600" dirty="0">
                  <a:solidFill>
                    <a:schemeClr val="tx1"/>
                  </a:solidFill>
                </a:rPr>
                <a:t>N/A</a:t>
              </a:r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1026772" y="1954314"/>
              <a:ext cx="291990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3972664" y="2283313"/>
              <a:ext cx="720724" cy="853277"/>
              <a:chOff x="4838700" y="8414049"/>
              <a:chExt cx="720725" cy="8532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38700" y="8414049"/>
                <a:ext cx="720725" cy="85327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n-AU" sz="900" dirty="0" err="1">
                    <a:solidFill>
                      <a:schemeClr val="tx1"/>
                    </a:solidFill>
                  </a:rPr>
                  <a:t>Tamaño</a:t>
                </a:r>
                <a:endParaRPr lang="en-AU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4882705" y="8616384"/>
                <a:ext cx="632713" cy="633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3599" dirty="0">
                    <a:solidFill>
                      <a:schemeClr val="tx1"/>
                    </a:solidFill>
                  </a:rPr>
                  <a:t>5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946675" y="432704"/>
              <a:ext cx="772698" cy="720847"/>
              <a:chOff x="4764580" y="3419436"/>
              <a:chExt cx="772698" cy="720847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6346" t="11733" r="18319" b="24388"/>
              <a:stretch/>
            </p:blipFill>
            <p:spPr>
              <a:xfrm>
                <a:off x="4764580" y="3419436"/>
                <a:ext cx="772698" cy="720847"/>
              </a:xfrm>
              <a:prstGeom prst="rect">
                <a:avLst/>
              </a:prstGeom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4801399" y="3688004"/>
                <a:ext cx="7098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/>
                  <a:t>S-363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427409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4638</Words>
  <Application>Microsoft Office PowerPoint</Application>
  <PresentationFormat>A4 (210 x 297 mm)</PresentationFormat>
  <Paragraphs>1895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Richards</dc:creator>
  <cp:lastModifiedBy>Alexander Menzinsky Vollmuht</cp:lastModifiedBy>
  <cp:revision>60</cp:revision>
  <dcterms:created xsi:type="dcterms:W3CDTF">2016-02-29T04:07:14Z</dcterms:created>
  <dcterms:modified xsi:type="dcterms:W3CDTF">2020-01-30T09:29:14Z</dcterms:modified>
</cp:coreProperties>
</file>