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6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743D8-AF4A-444D-8D01-28A93B67BBCB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7D4B7-4A6B-49A5-B720-3E51B2579BF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62420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0" name="Shape 2440"/>
          <p:cNvSpPr txBox="1">
            <a:spLocks noGrp="1"/>
          </p:cNvSpPr>
          <p:nvPr>
            <p:ph type="body" idx="1"/>
          </p:nvPr>
        </p:nvSpPr>
        <p:spPr>
          <a:xfrm>
            <a:off x="685801" y="4400549"/>
            <a:ext cx="5486400" cy="3600451"/>
          </a:xfrm>
          <a:prstGeom prst="rect">
            <a:avLst/>
          </a:prstGeom>
        </p:spPr>
        <p:txBody>
          <a:bodyPr lIns="91562" tIns="91562" rIns="91562" bIns="91562" anchor="t" anchorCtr="0">
            <a:noAutofit/>
          </a:bodyPr>
          <a:lstStyle/>
          <a:p>
            <a:endParaRPr/>
          </a:p>
        </p:txBody>
      </p:sp>
      <p:sp>
        <p:nvSpPr>
          <p:cNvPr id="2441" name="Shape 244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158893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3246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0301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84507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587224" y="226497"/>
            <a:ext cx="7910369" cy="40010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FF66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200" b="1" i="0" u="none" strike="noStrike" cap="none">
                <a:solidFill>
                  <a:srgbClr val="A6B72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200" b="1" i="0" u="none" strike="noStrike" cap="none">
                <a:solidFill>
                  <a:srgbClr val="A6B72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200" b="1" i="0" u="none" strike="noStrike" cap="none">
                <a:solidFill>
                  <a:srgbClr val="A6B72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200" b="1" i="0" u="none" strike="noStrike" cap="none">
                <a:solidFill>
                  <a:srgbClr val="A6B72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12" marR="0" lvl="5" indent="-12" algn="ctr" rtl="0">
              <a:spcBef>
                <a:spcPts val="0"/>
              </a:spcBef>
              <a:spcAft>
                <a:spcPts val="0"/>
              </a:spcAft>
              <a:buNone/>
              <a:defRPr sz="4401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22" marR="0" lvl="6" indent="-22" algn="ctr" rtl="0">
              <a:spcBef>
                <a:spcPts val="0"/>
              </a:spcBef>
              <a:spcAft>
                <a:spcPts val="0"/>
              </a:spcAft>
              <a:buNone/>
              <a:defRPr sz="4401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34" marR="0" lvl="7" indent="-34" algn="ctr" rtl="0">
              <a:spcBef>
                <a:spcPts val="0"/>
              </a:spcBef>
              <a:spcAft>
                <a:spcPts val="0"/>
              </a:spcAft>
              <a:buNone/>
              <a:defRPr sz="4401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45" marR="0" lvl="8" indent="-45" algn="ctr" rtl="0">
              <a:spcBef>
                <a:spcPts val="0"/>
              </a:spcBef>
              <a:spcAft>
                <a:spcPts val="0"/>
              </a:spcAft>
              <a:buNone/>
              <a:defRPr sz="4401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4748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1653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8278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5774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6237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8793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4113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4364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6665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A7F3-E3C0-47E9-98EC-2ED4AB9C96B5}" type="datetimeFigureOut">
              <a:rPr lang="es-ES" smtClean="0"/>
              <a:pPr/>
              <a:t>28/06/2018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524CC-143C-4DE7-94A4-CCABC87C42D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0926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0" name="Shape 2450"/>
          <p:cNvSpPr/>
          <p:nvPr/>
        </p:nvSpPr>
        <p:spPr>
          <a:xfrm>
            <a:off x="2227090" y="774700"/>
            <a:ext cx="2388119" cy="1881053"/>
          </a:xfrm>
          <a:prstGeom prst="rect">
            <a:avLst/>
          </a:prstGeom>
          <a:solidFill>
            <a:schemeClr val="lt1"/>
          </a:solidFill>
          <a:ln w="177800" cap="rnd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_tradnl" sz="4000" b="1" dirty="0">
              <a:solidFill>
                <a:srgbClr val="000000"/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54" name="Shape 2454"/>
          <p:cNvSpPr/>
          <p:nvPr/>
        </p:nvSpPr>
        <p:spPr>
          <a:xfrm>
            <a:off x="2227090" y="2655753"/>
            <a:ext cx="2388119" cy="1881053"/>
          </a:xfrm>
          <a:prstGeom prst="rect">
            <a:avLst/>
          </a:prstGeom>
          <a:solidFill>
            <a:schemeClr val="lt1"/>
          </a:solidFill>
          <a:ln w="177800" cap="rnd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_tradnl" sz="4000" b="1" dirty="0">
              <a:solidFill>
                <a:srgbClr val="000000"/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55" name="Shape 2455"/>
          <p:cNvSpPr/>
          <p:nvPr/>
        </p:nvSpPr>
        <p:spPr>
          <a:xfrm>
            <a:off x="4615210" y="2655753"/>
            <a:ext cx="2248946" cy="1881053"/>
          </a:xfrm>
          <a:prstGeom prst="rect">
            <a:avLst/>
          </a:prstGeom>
          <a:solidFill>
            <a:schemeClr val="lt1"/>
          </a:solidFill>
          <a:ln w="177800" cap="rnd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_tradnl" sz="4000" b="1" dirty="0">
              <a:solidFill>
                <a:srgbClr val="000000"/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52" name="Shape 2452"/>
          <p:cNvSpPr/>
          <p:nvPr/>
        </p:nvSpPr>
        <p:spPr>
          <a:xfrm>
            <a:off x="4628368" y="772417"/>
            <a:ext cx="2248946" cy="1881053"/>
          </a:xfrm>
          <a:prstGeom prst="rect">
            <a:avLst/>
          </a:prstGeom>
          <a:solidFill>
            <a:schemeClr val="lt1"/>
          </a:solidFill>
          <a:ln w="177800" cap="rnd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 lang="es-ES_tradnl" sz="4000" b="1" dirty="0">
              <a:solidFill>
                <a:srgbClr val="000000"/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44" name="Shape 2444"/>
          <p:cNvSpPr/>
          <p:nvPr/>
        </p:nvSpPr>
        <p:spPr>
          <a:xfrm>
            <a:off x="192598" y="4602361"/>
            <a:ext cx="4791492" cy="1918280"/>
          </a:xfrm>
          <a:prstGeom prst="rect">
            <a:avLst/>
          </a:prstGeom>
          <a:solidFill>
            <a:schemeClr val="lt1"/>
          </a:solidFill>
          <a:ln w="177800" cap="rnd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_tradnl" sz="4000" b="1" dirty="0">
              <a:solidFill>
                <a:srgbClr val="000000"/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48" name="Shape 2448"/>
          <p:cNvSpPr/>
          <p:nvPr/>
        </p:nvSpPr>
        <p:spPr>
          <a:xfrm>
            <a:off x="4583731" y="4605047"/>
            <a:ext cx="4356000" cy="1918800"/>
          </a:xfrm>
          <a:prstGeom prst="rect">
            <a:avLst/>
          </a:prstGeom>
          <a:solidFill>
            <a:schemeClr val="lt1"/>
          </a:solidFill>
          <a:ln w="177800" cap="rnd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endParaRPr lang="es-ES_tradnl" sz="4000" b="1" dirty="0">
              <a:solidFill>
                <a:srgbClr val="000000"/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49" name="Shape 2449"/>
          <p:cNvSpPr/>
          <p:nvPr/>
        </p:nvSpPr>
        <p:spPr>
          <a:xfrm>
            <a:off x="190597" y="774700"/>
            <a:ext cx="2057311" cy="3762107"/>
          </a:xfrm>
          <a:prstGeom prst="rect">
            <a:avLst/>
          </a:prstGeom>
          <a:solidFill>
            <a:schemeClr val="lt1"/>
          </a:solidFill>
          <a:ln w="177800" cap="rnd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_tradnl" sz="4000" b="1" dirty="0">
              <a:solidFill>
                <a:srgbClr val="000000"/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53" name="Shape 2453"/>
          <p:cNvSpPr/>
          <p:nvPr/>
        </p:nvSpPr>
        <p:spPr>
          <a:xfrm>
            <a:off x="6877802" y="774700"/>
            <a:ext cx="2059200" cy="3762107"/>
          </a:xfrm>
          <a:prstGeom prst="rect">
            <a:avLst/>
          </a:prstGeom>
          <a:solidFill>
            <a:schemeClr val="lt1"/>
          </a:solidFill>
          <a:ln w="177800" cap="rnd" cmpd="sng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S_tradnl" sz="4000" b="1" dirty="0">
              <a:solidFill>
                <a:srgbClr val="000000"/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43" name="Shape 2443"/>
          <p:cNvSpPr txBox="1">
            <a:spLocks noGrp="1"/>
          </p:cNvSpPr>
          <p:nvPr>
            <p:ph type="title"/>
          </p:nvPr>
        </p:nvSpPr>
        <p:spPr>
          <a:xfrm>
            <a:off x="113128" y="152993"/>
            <a:ext cx="9030872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25000"/>
            </a:pPr>
            <a:r>
              <a:rPr lang="es-ES_tradnl" sz="2400" b="1" i="0" u="none" strike="noStrike" cap="none" dirty="0" err="1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sym typeface="Helvetica Neue"/>
              </a:rPr>
              <a:t>Team</a:t>
            </a:r>
            <a:r>
              <a:rPr lang="es-ES_tradnl" sz="2400" b="1" i="0" u="none" strike="noStrike" cap="none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sym typeface="Helvetica Neue"/>
              </a:rPr>
              <a:t> </a:t>
            </a:r>
            <a:r>
              <a:rPr lang="es-ES_tradnl" sz="2400" b="1" i="0" u="none" strike="noStrike" cap="none" dirty="0" err="1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sym typeface="Helvetica Neue"/>
              </a:rPr>
              <a:t>Canvas</a:t>
            </a:r>
            <a:r>
              <a:rPr lang="es-ES_tradnl" sz="2400" b="1" i="0" u="none" strike="noStrike" cap="none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sym typeface="Helvetica Neue"/>
              </a:rPr>
              <a:t>:  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</a:rPr>
              <a:t>______________________________________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</a:rPr>
              <a:t>_</a:t>
            </a:r>
            <a:endParaRPr lang="es-ES_tradnl" sz="2400" b="1" i="0" u="none" strike="noStrike" cap="none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sym typeface="Helvetica Neue"/>
            </a:endParaRPr>
          </a:p>
        </p:txBody>
      </p:sp>
      <p:sp>
        <p:nvSpPr>
          <p:cNvPr id="2456" name="Shape 2456"/>
          <p:cNvSpPr txBox="1"/>
          <p:nvPr/>
        </p:nvSpPr>
        <p:spPr>
          <a:xfrm>
            <a:off x="680210" y="922788"/>
            <a:ext cx="1368152" cy="17164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ES_tradnl" sz="1200" b="1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Personas &amp; Roles</a:t>
            </a:r>
            <a:endParaRPr lang="es-ES_tradnl" sz="1200" b="1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57" name="Shape 2457"/>
          <p:cNvSpPr txBox="1"/>
          <p:nvPr/>
        </p:nvSpPr>
        <p:spPr>
          <a:xfrm>
            <a:off x="2782656" y="922788"/>
            <a:ext cx="1722865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ES_tradnl" sz="1200" b="1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Objetivos Comunes</a:t>
            </a:r>
            <a:endParaRPr lang="es-ES_tradnl" sz="1200" b="1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59" name="Shape 2459"/>
          <p:cNvSpPr txBox="1"/>
          <p:nvPr/>
        </p:nvSpPr>
        <p:spPr>
          <a:xfrm>
            <a:off x="5230233" y="922788"/>
            <a:ext cx="1489942" cy="2181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ES_tradnl" sz="1200" b="1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Valores del Equipo</a:t>
            </a:r>
            <a:endParaRPr lang="es-ES_tradnl" sz="1200" b="1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60" name="Shape 2460"/>
          <p:cNvSpPr txBox="1"/>
          <p:nvPr/>
        </p:nvSpPr>
        <p:spPr>
          <a:xfrm>
            <a:off x="7315647" y="922788"/>
            <a:ext cx="1467630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ES_tradnl" sz="1200" b="1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Reglas y Actividades</a:t>
            </a:r>
            <a:endParaRPr lang="es-ES_tradnl" sz="1200" b="1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63" name="Shape 2463"/>
          <p:cNvSpPr txBox="1"/>
          <p:nvPr/>
        </p:nvSpPr>
        <p:spPr>
          <a:xfrm>
            <a:off x="768181" y="4759547"/>
            <a:ext cx="3674572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ES_tradnl" sz="1200" b="1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Fortalezas / Activos</a:t>
            </a:r>
            <a:endParaRPr lang="es-ES_tradnl" sz="1200" b="1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64" name="Shape 2464"/>
          <p:cNvSpPr txBox="1"/>
          <p:nvPr/>
        </p:nvSpPr>
        <p:spPr>
          <a:xfrm>
            <a:off x="5186561" y="4759547"/>
            <a:ext cx="3091375" cy="230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ES_tradnl" sz="1200" b="1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Riesgos y Debilidades</a:t>
            </a:r>
            <a:endParaRPr lang="es-ES_tradnl" sz="1200" b="1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28" name="Picture 4" descr="http://interaction.brand.orange.com/sites/default/files/styles/thumbnail/public/Team-meeting.png?itok=MghBjctA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6195" y="924757"/>
            <a:ext cx="432955" cy="43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Shape 2462"/>
          <p:cNvSpPr txBox="1"/>
          <p:nvPr/>
        </p:nvSpPr>
        <p:spPr>
          <a:xfrm>
            <a:off x="3949957" y="2226285"/>
            <a:ext cx="1302791" cy="330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s-ES_tradnl" sz="900" b="1" dirty="0" err="1" smtClean="0">
                <a:solidFill>
                  <a:schemeClr val="dk1"/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Proposito</a:t>
            </a:r>
            <a:endParaRPr lang="es-ES_tradnl" sz="900" b="1" dirty="0">
              <a:solidFill>
                <a:schemeClr val="dk1"/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2427992" y="968988"/>
            <a:ext cx="302160" cy="304316"/>
            <a:chOff x="7244825" y="1304448"/>
            <a:chExt cx="486632" cy="525617"/>
          </a:xfrm>
        </p:grpSpPr>
        <p:sp>
          <p:nvSpPr>
            <p:cNvPr id="2" name="1 Elipse"/>
            <p:cNvSpPr/>
            <p:nvPr/>
          </p:nvSpPr>
          <p:spPr>
            <a:xfrm>
              <a:off x="7244825" y="1304448"/>
              <a:ext cx="486632" cy="525617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Elipse"/>
            <p:cNvSpPr/>
            <p:nvPr/>
          </p:nvSpPr>
          <p:spPr>
            <a:xfrm>
              <a:off x="7326706" y="1394205"/>
              <a:ext cx="322868" cy="339982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Elipse"/>
            <p:cNvSpPr/>
            <p:nvPr/>
          </p:nvSpPr>
          <p:spPr>
            <a:xfrm>
              <a:off x="7445630" y="1513483"/>
              <a:ext cx="85020" cy="10832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026" name="Picture 2" descr="http://interaction.brand.orange.com/sites/default/files/styles/thumbnail/public/Recommend.png?itok=W_ouVO94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25320" y="1956038"/>
            <a:ext cx="1770302" cy="1795265"/>
          </a:xfrm>
          <a:prstGeom prst="rect">
            <a:avLst/>
          </a:prstGeom>
          <a:solidFill>
            <a:schemeClr val="lt1">
              <a:alpha val="92000"/>
            </a:schemeClr>
          </a:solidFill>
          <a:ln>
            <a:noFill/>
          </a:ln>
        </p:spPr>
      </p:pic>
      <p:pic>
        <p:nvPicPr>
          <p:cNvPr id="1032" name="Picture 8" descr="http://interaction.brand.orange.com/sites/default/files/styles/thumbnail/public/Task_list.png?itok=4kZOyHTC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6668" y="967383"/>
            <a:ext cx="348125" cy="3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nteraction.brand.orange.com/sites/default/files/styles/thumbnail/public/Language.png?itok=00E-NHC_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6899" y="2786848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nteraction.brand.orange.com/sites/default/files/styles/thumbnail/public/managing_equipment.png?itok=g6P7TeRg"/>
          <p:cNvPicPr>
            <a:picLocks noChangeAspect="1" noChangeArrowheads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3208" y="938680"/>
            <a:ext cx="419032" cy="41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interaction.brand.orange.com/sites/default/files/styles/thumbnail/public/Pioneering.png?itok=iO0LXGob"/>
          <p:cNvPicPr>
            <a:picLocks noChangeAspect="1" noChangeArrowheads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1028" y="2924191"/>
            <a:ext cx="233955" cy="23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462" name="Shape 2462"/>
          <p:cNvSpPr txBox="1"/>
          <p:nvPr/>
        </p:nvSpPr>
        <p:spPr>
          <a:xfrm>
            <a:off x="5083151" y="2824956"/>
            <a:ext cx="1302791" cy="330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s-ES_tradnl" sz="1200" b="1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Necesidades y Expectativas</a:t>
            </a:r>
            <a:endParaRPr lang="es-ES_tradnl" sz="1200" b="1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30" name="Picture 6" descr="http://interaction.brand.orange.com/sites/default/files/styles/thumbnail/public/Target_Location.png?itok=GUJicYzr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8338" y="2780418"/>
            <a:ext cx="500059" cy="50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interaction.brand.orange.com/sites/default/files/styles/thumbnail/public/Battery_1_bar.png?itok=3IGop8E3"/>
          <p:cNvPicPr>
            <a:picLocks noChangeAspect="1" noChangeArrowheads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5965" y="4678272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interaction.brand.orange.com/sites/default/files/styles/thumbnail/public/Gatekeeper.png?itok=cQfGSAZ5"/>
          <p:cNvPicPr>
            <a:picLocks noChangeAspect="1" noChangeArrowheads="1"/>
          </p:cNvPicPr>
          <p:nvPr/>
        </p:nvPicPr>
        <p:blipFill>
          <a:blip r:embed="rId11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086" y="4717085"/>
            <a:ext cx="452441" cy="45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Shape 2461"/>
          <p:cNvSpPr txBox="1"/>
          <p:nvPr/>
        </p:nvSpPr>
        <p:spPr>
          <a:xfrm>
            <a:off x="4066504" y="2448458"/>
            <a:ext cx="1081560" cy="7706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ES_tradnl" sz="1100" b="1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Propuesta Valor Equipo</a:t>
            </a:r>
            <a:endParaRPr lang="es-ES_tradnl" sz="1100" b="1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61" name="Shape 2461"/>
          <p:cNvSpPr txBox="1"/>
          <p:nvPr/>
        </p:nvSpPr>
        <p:spPr>
          <a:xfrm>
            <a:off x="2868397" y="2824956"/>
            <a:ext cx="1081560" cy="3395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ES_tradnl" sz="1200" b="1" dirty="0" smtClean="0">
                <a:solidFill>
                  <a:schemeClr val="bg1">
                    <a:lumMod val="50000"/>
                  </a:schemeClr>
                </a:solidFill>
                <a:latin typeface="Helvetica 75 bold" panose="020B0804020202020204" pitchFamily="34" charset="0"/>
                <a:ea typeface="Helvetica Neue"/>
                <a:cs typeface="Helvetica Neue"/>
                <a:sym typeface="Helvetica Neue"/>
              </a:rPr>
              <a:t>Metas Personales</a:t>
            </a:r>
            <a:endParaRPr lang="es-ES_tradnl" sz="1200" b="1" dirty="0">
              <a:solidFill>
                <a:schemeClr val="bg1">
                  <a:lumMod val="50000"/>
                </a:schemeClr>
              </a:solidFill>
              <a:latin typeface="Helvetica 75 bold" panose="020B0804020202020204" pitchFamily="34" charset="0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010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30</Words>
  <Application>Microsoft Office PowerPoint</Application>
  <PresentationFormat>Presentación en pantalla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Team Canvas:  _______________________________________</vt:lpstr>
    </vt:vector>
  </TitlesOfParts>
  <Company>ORANGE FT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negocio Canvas</dc:title>
  <dc:creator>SOBRINO LOZANO, Miguel Angel</dc:creator>
  <cp:lastModifiedBy>Alexander Menzinsky Vollmuht</cp:lastModifiedBy>
  <cp:revision>14</cp:revision>
  <dcterms:created xsi:type="dcterms:W3CDTF">2017-07-07T06:39:01Z</dcterms:created>
  <dcterms:modified xsi:type="dcterms:W3CDTF">2018-06-28T16:33:53Z</dcterms:modified>
</cp:coreProperties>
</file>